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cteur droit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F0F3-82E1-42F0-B250-00F5399103A9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5A3E3F-3E68-40C5-B3F0-6E89BC3471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78B4-96A6-43F7-9AB9-9B54716F1554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8E1E-FB2A-4DF9-8A32-BBF58AF99E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lips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lips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D16B-C067-4FB6-9018-6EADE4DF0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4DB5-CD64-407D-9069-77E73ABD26C7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4FDF-7341-4C3E-9999-DBA2DA25F0E0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D821-65A7-4280-8DD0-40446A006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E590-4907-404B-B339-77AD575CA04B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E50909-D0A0-45E2-9631-11C4D065F3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697D-7AC5-4368-8D3B-1A0C5F0E3F69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7703-70E5-4011-8970-B686684FBD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cteur droit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lips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E8FD-5AC7-4BDD-8DD6-E2111A005B0B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2604503-4F2B-4629-8202-AFF9A6B534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A761-4DBB-41CD-9377-2B25C0C168F0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9605-6F65-4CF5-91B4-ADD9C84951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3054-10AD-4F82-BE78-1C6B6EC40DBE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F196CE-E179-4BEA-9C37-C2C2156E0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B2A6F0-CD83-4E2D-A767-8B678CDA0C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4D4E-0855-4465-8FC0-8EBA175AF238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2ED6-247F-4A0B-B923-7530643CD7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D4F3-DE89-422C-8D84-7E842D4F8878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522D76D-5331-4E52-885E-85851C5BAA30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1A930A-4460-4F81-914D-EF2E90946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2425" y="620713"/>
            <a:ext cx="8569325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Les ressources documentaires dans l’enseignement de l’écriture au lycée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moment spécifique dans la construction des savoirs disciplinaires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alibri" pitchFamily="34" charset="0"/>
                <a:cs typeface="Calibri" pitchFamily="34" charset="0"/>
              </a:rPr>
              <a:t>Vendredi 21 septembre 2012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4" name="ZoneTexte 5"/>
          <p:cNvSpPr txBox="1">
            <a:spLocks noChangeArrowheads="1"/>
          </p:cNvSpPr>
          <p:nvPr/>
        </p:nvSpPr>
        <p:spPr bwMode="auto">
          <a:xfrm>
            <a:off x="4787900" y="5487988"/>
            <a:ext cx="4133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>
                <a:latin typeface="Calibri" pitchFamily="34" charset="0"/>
              </a:rPr>
              <a:t>Rosine Galluzzo-Dafflon</a:t>
            </a:r>
          </a:p>
          <a:p>
            <a:pPr algn="r"/>
            <a:r>
              <a:rPr lang="fr-FR">
                <a:latin typeface="Calibri" pitchFamily="34" charset="0"/>
              </a:rPr>
              <a:t>IUFM des Pays de la Loire (site d’Angers)</a:t>
            </a:r>
          </a:p>
          <a:p>
            <a:pPr algn="r"/>
            <a:r>
              <a:rPr lang="fr-FR">
                <a:latin typeface="Calibri" pitchFamily="34" charset="0"/>
              </a:rPr>
              <a:t>Université de Nantes, CREN (EA 2661)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38"/>
          <p:cNvGraphicFramePr>
            <a:graphicFrameLocks noGrp="1"/>
          </p:cNvGraphicFramePr>
          <p:nvPr/>
        </p:nvGraphicFramePr>
        <p:xfrm>
          <a:off x="2700338" y="1196975"/>
          <a:ext cx="4267200" cy="71913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</a:tblGrid>
              <a:tr h="7200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Traitement didactique prépondérant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Postures de l’enseignant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41"/>
          <p:cNvGraphicFramePr>
            <a:graphicFrameLocks noGrp="1"/>
          </p:cNvGraphicFramePr>
          <p:nvPr/>
        </p:nvGraphicFramePr>
        <p:xfrm>
          <a:off x="2700338" y="18843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dévolution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(expérience)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CCEC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6" name="Group 242"/>
          <p:cNvGraphicFramePr>
            <a:graphicFrameLocks noGrp="1"/>
          </p:cNvGraphicFramePr>
          <p:nvPr/>
        </p:nvGraphicFramePr>
        <p:xfrm>
          <a:off x="4833938" y="18843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témoin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(destinataire)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CCEC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1" name="Group 247"/>
          <p:cNvGraphicFramePr>
            <a:graphicFrameLocks noGrp="1"/>
          </p:cNvGraphicFramePr>
          <p:nvPr/>
        </p:nvGraphicFramePr>
        <p:xfrm>
          <a:off x="2700338" y="27987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régulation instituée (connaissance)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CCFF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2" name="Group 248"/>
          <p:cNvGraphicFramePr>
            <a:graphicFrameLocks noGrp="1"/>
          </p:cNvGraphicFramePr>
          <p:nvPr/>
        </p:nvGraphicFramePr>
        <p:xfrm>
          <a:off x="4833938" y="46275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légataire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5">
                      <a:fgClr>
                        <a:srgbClr val="FFFF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4" name="Group 250"/>
          <p:cNvGraphicFramePr>
            <a:graphicFrameLocks noGrp="1"/>
          </p:cNvGraphicFramePr>
          <p:nvPr/>
        </p:nvGraphicFramePr>
        <p:xfrm>
          <a:off x="4833938" y="37131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délégateur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CC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5" name="Group 251"/>
          <p:cNvGraphicFramePr>
            <a:graphicFrameLocks noGrp="1"/>
          </p:cNvGraphicFramePr>
          <p:nvPr/>
        </p:nvGraphicFramePr>
        <p:xfrm>
          <a:off x="4833938" y="27987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régulateur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(destinateur)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CCFF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6" name="Group 252"/>
          <p:cNvGraphicFramePr>
            <a:graphicFrameLocks noGrp="1"/>
          </p:cNvGraphicFramePr>
          <p:nvPr/>
        </p:nvGraphicFramePr>
        <p:xfrm>
          <a:off x="2700338" y="46275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étayage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(production)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5">
                      <a:fgClr>
                        <a:srgbClr val="FFFF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8" name="Group 254"/>
          <p:cNvGraphicFramePr>
            <a:graphicFrameLocks noGrp="1"/>
          </p:cNvGraphicFramePr>
          <p:nvPr/>
        </p:nvGraphicFramePr>
        <p:xfrm>
          <a:off x="2700338" y="3713163"/>
          <a:ext cx="2133600" cy="914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9144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ponts cognitifs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(savoir)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CC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2584" name="ZoneTexte 18"/>
          <p:cNvSpPr txBox="1">
            <a:spLocks noChangeArrowheads="1"/>
          </p:cNvSpPr>
          <p:nvPr/>
        </p:nvSpPr>
        <p:spPr bwMode="auto">
          <a:xfrm>
            <a:off x="2555875" y="5815013"/>
            <a:ext cx="4608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Georgia" pitchFamily="18" charset="0"/>
              </a:rPr>
              <a:t>Une configuration de postures professionnelles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179388" y="188913"/>
            <a:ext cx="8785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1. Une conception constructiviste de l’écriture en milieu scolaire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388" y="765175"/>
            <a:ext cx="87852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>
                <a:latin typeface="Calibri" pitchFamily="34" charset="0"/>
              </a:rPr>
              <a:t>« Le constructivisme n'est ni une mode, ni une doctrine. Ce n'est pas non plus, en soi, une démarche pédagogique. C'est </a:t>
            </a:r>
            <a:r>
              <a:rPr lang="fr-FR" b="1">
                <a:latin typeface="Calibri" pitchFamily="34" charset="0"/>
              </a:rPr>
              <a:t>une « loi » de l'apprentissage humain</a:t>
            </a:r>
            <a:r>
              <a:rPr lang="fr-FR">
                <a:latin typeface="Calibri" pitchFamily="34" charset="0"/>
              </a:rPr>
              <a:t>, qui dit que tout apprentissage passe par une </a:t>
            </a:r>
            <a:r>
              <a:rPr lang="fr-FR" b="1">
                <a:latin typeface="Calibri" pitchFamily="34" charset="0"/>
              </a:rPr>
              <a:t>activité mentale </a:t>
            </a:r>
            <a:r>
              <a:rPr lang="fr-FR">
                <a:latin typeface="Calibri" pitchFamily="34" charset="0"/>
              </a:rPr>
              <a:t>du sujet, une </a:t>
            </a:r>
            <a:r>
              <a:rPr lang="fr-FR" b="1">
                <a:latin typeface="Calibri" pitchFamily="34" charset="0"/>
              </a:rPr>
              <a:t>activité de réorganisation </a:t>
            </a:r>
            <a:r>
              <a:rPr lang="fr-FR">
                <a:latin typeface="Calibri" pitchFamily="34" charset="0"/>
              </a:rPr>
              <a:t>du système de schèmes et de connaissances existant. Sans cette activité, invisible mais intense, aucun élément nouveau ne peut être intégré. »</a:t>
            </a:r>
          </a:p>
          <a:p>
            <a:pPr algn="just"/>
            <a:endParaRPr lang="fr-FR">
              <a:latin typeface="Calibri" pitchFamily="34" charset="0"/>
            </a:endParaRPr>
          </a:p>
          <a:p>
            <a:pPr algn="r"/>
            <a:r>
              <a:rPr lang="fr-FR" b="1">
                <a:latin typeface="Calibri" pitchFamily="34" charset="0"/>
              </a:rPr>
              <a:t> </a:t>
            </a:r>
            <a:r>
              <a:rPr lang="fr-FR" sz="1400" b="1">
                <a:latin typeface="Calibri" pitchFamily="34" charset="0"/>
              </a:rPr>
              <a:t>Perrenoud, P. (2003). « Êtes-vous pour ou contre la gravitation universelle ? », </a:t>
            </a:r>
            <a:r>
              <a:rPr lang="fr-FR" sz="1400" b="1" i="1">
                <a:latin typeface="Calibri" pitchFamily="34" charset="0"/>
              </a:rPr>
              <a:t>Résonances</a:t>
            </a:r>
            <a:r>
              <a:rPr lang="fr-FR" sz="1400" b="1">
                <a:latin typeface="Calibri" pitchFamily="34" charset="0"/>
              </a:rPr>
              <a:t> n° 3, p. 7-9.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pPr algn="just"/>
            <a:r>
              <a:rPr lang="fr-FR">
                <a:latin typeface="Calibri" pitchFamily="34" charset="0"/>
              </a:rPr>
              <a:t>« L'idée de </a:t>
            </a:r>
            <a:r>
              <a:rPr lang="fr-FR" b="1" i="1">
                <a:latin typeface="Calibri" pitchFamily="34" charset="0"/>
              </a:rPr>
              <a:t>construction </a:t>
            </a:r>
            <a:r>
              <a:rPr lang="fr-FR">
                <a:latin typeface="Calibri" pitchFamily="34" charset="0"/>
              </a:rPr>
              <a:t>des savoirs par les élèves suppose un </a:t>
            </a:r>
            <a:r>
              <a:rPr lang="fr-FR" b="1">
                <a:latin typeface="Calibri" pitchFamily="34" charset="0"/>
              </a:rPr>
              <a:t>modèle de communication </a:t>
            </a:r>
            <a:r>
              <a:rPr lang="fr-FR">
                <a:latin typeface="Calibri" pitchFamily="34" charset="0"/>
              </a:rPr>
              <a:t>complexe, où tout récepteur est également et si­multanément un émetteur. Un modèle surtout où la transmission sociale s'opère </a:t>
            </a:r>
            <a:r>
              <a:rPr lang="fr-FR" i="1">
                <a:latin typeface="Calibri" pitchFamily="34" charset="0"/>
              </a:rPr>
              <a:t>via </a:t>
            </a:r>
            <a:r>
              <a:rPr lang="fr-FR">
                <a:latin typeface="Calibri" pitchFamily="34" charset="0"/>
              </a:rPr>
              <a:t>une </a:t>
            </a:r>
            <a:r>
              <a:rPr lang="fr-FR" b="1">
                <a:latin typeface="Calibri" pitchFamily="34" charset="0"/>
              </a:rPr>
              <a:t>reconstruction personnelle des savoirs par chacun</a:t>
            </a:r>
            <a:r>
              <a:rPr lang="fr-FR">
                <a:latin typeface="Calibri" pitchFamily="34" charset="0"/>
              </a:rPr>
              <a:t>. […] Sur un </a:t>
            </a:r>
            <a:r>
              <a:rPr lang="fr-FR" b="1">
                <a:latin typeface="Calibri" pitchFamily="34" charset="0"/>
              </a:rPr>
              <a:t>fond social </a:t>
            </a:r>
            <a:r>
              <a:rPr lang="fr-FR">
                <a:latin typeface="Calibri" pitchFamily="34" charset="0"/>
              </a:rPr>
              <a:t>sans lequel il serait impossible, l’apprentissage est toujours une </a:t>
            </a:r>
            <a:r>
              <a:rPr lang="fr-FR" b="1">
                <a:latin typeface="Calibri" pitchFamily="34" charset="0"/>
              </a:rPr>
              <a:t>conquête personnelle </a:t>
            </a:r>
            <a:r>
              <a:rPr lang="fr-FR">
                <a:latin typeface="Calibri" pitchFamily="34" charset="0"/>
              </a:rPr>
              <a:t>coûteuse qui ne relève en rien de la transmission, mais bien plutôt d'un effort permanent pour </a:t>
            </a:r>
            <a:r>
              <a:rPr lang="fr-FR" b="1">
                <a:latin typeface="Calibri" pitchFamily="34" charset="0"/>
              </a:rPr>
              <a:t>mobi­liser les aspirations du sujet </a:t>
            </a:r>
            <a:r>
              <a:rPr lang="fr-FR">
                <a:latin typeface="Calibri" pitchFamily="34" charset="0"/>
              </a:rPr>
              <a:t>en même temps que les </a:t>
            </a:r>
            <a:r>
              <a:rPr lang="fr-FR" b="1">
                <a:latin typeface="Calibri" pitchFamily="34" charset="0"/>
              </a:rPr>
              <a:t>ressources du groupe social</a:t>
            </a:r>
            <a:r>
              <a:rPr lang="fr-FR">
                <a:latin typeface="Calibri" pitchFamily="34" charset="0"/>
              </a:rPr>
              <a:t>. » </a:t>
            </a:r>
          </a:p>
          <a:p>
            <a:pPr algn="just"/>
            <a:endParaRPr lang="fr-FR">
              <a:latin typeface="Calibri" pitchFamily="34" charset="0"/>
            </a:endParaRPr>
          </a:p>
          <a:p>
            <a:pPr algn="r"/>
            <a:r>
              <a:rPr lang="fr-FR" sz="1400" b="1">
                <a:latin typeface="Calibri" pitchFamily="34" charset="0"/>
              </a:rPr>
              <a:t>Astolfi, J.-P. (2003). « Le métier d’enseignant entre deux figures professionnelles », </a:t>
            </a:r>
            <a:r>
              <a:rPr lang="fr-FR" sz="1400" b="1" i="1">
                <a:latin typeface="Calibri" pitchFamily="34" charset="0"/>
              </a:rPr>
              <a:t>Éducation et formation : nouvelles questions, nouveaux métiers.</a:t>
            </a:r>
            <a:r>
              <a:rPr lang="fr-FR" sz="1400" b="1">
                <a:latin typeface="Calibri" pitchFamily="34" charset="0"/>
              </a:rPr>
              <a:t> Paris : ESF, p. 23-52.</a:t>
            </a: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2"/>
          <p:cNvPicPr>
            <a:picLocks noChangeAspect="1" noChangeArrowheads="1"/>
          </p:cNvPicPr>
          <p:nvPr/>
        </p:nvPicPr>
        <p:blipFill>
          <a:blip r:embed="rId2"/>
          <a:srcRect t="8662"/>
          <a:stretch>
            <a:fillRect/>
          </a:stretch>
        </p:blipFill>
        <p:spPr bwMode="auto">
          <a:xfrm>
            <a:off x="900113" y="333375"/>
            <a:ext cx="71882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971550" y="2349500"/>
            <a:ext cx="6985000" cy="11509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692275" y="3209925"/>
            <a:ext cx="1943100" cy="122713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5435600" y="3284538"/>
            <a:ext cx="1728788" cy="1152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1"/>
          <p:cNvSpPr txBox="1">
            <a:spLocks noChangeArrowheads="1"/>
          </p:cNvSpPr>
          <p:nvPr/>
        </p:nvSpPr>
        <p:spPr bwMode="auto">
          <a:xfrm>
            <a:off x="179388" y="115888"/>
            <a:ext cx="88566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2. Situation 1 : l’étude  de </a:t>
            </a:r>
            <a:r>
              <a:rPr lang="fr-FR" sz="2000" b="1" i="1">
                <a:solidFill>
                  <a:srgbClr val="7030A0"/>
                </a:solidFill>
                <a:latin typeface="Calibri" pitchFamily="34" charset="0"/>
              </a:rPr>
              <a:t>Pierre et Jean </a:t>
            </a: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en classe de seconde (année 2006)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628775"/>
            <a:ext cx="27368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850" y="620713"/>
            <a:ext cx="5400675" cy="560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endParaRPr lang="fr-FR">
              <a:latin typeface="Georgia" pitchFamily="18" charset="0"/>
            </a:endParaRPr>
          </a:p>
          <a:p>
            <a:pPr algn="just"/>
            <a:endParaRPr lang="fr-FR" sz="2000" b="1">
              <a:solidFill>
                <a:srgbClr val="7030A0"/>
              </a:solidFill>
              <a:latin typeface="Calibri" pitchFamily="34" charset="0"/>
            </a:endParaRPr>
          </a:p>
          <a:p>
            <a:pPr algn="just"/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« Le directeur du </a:t>
            </a:r>
            <a:r>
              <a:rPr lang="fr-FR" sz="2000" b="1" i="1">
                <a:solidFill>
                  <a:srgbClr val="7030A0"/>
                </a:solidFill>
                <a:latin typeface="Calibri" pitchFamily="34" charset="0"/>
              </a:rPr>
              <a:t>Gil Blas, </a:t>
            </a: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qui a lu «</a:t>
            </a:r>
            <a:r>
              <a:rPr lang="fr-FR" sz="2000" b="1" i="1">
                <a:solidFill>
                  <a:srgbClr val="7030A0"/>
                </a:solidFill>
                <a:latin typeface="Calibri" pitchFamily="34" charset="0"/>
              </a:rPr>
              <a:t> Une histoire vraie </a:t>
            </a: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»</a:t>
            </a:r>
            <a:r>
              <a:rPr lang="fr-FR" sz="2000" b="1" i="1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publiée en 1885 dans le recueil </a:t>
            </a:r>
            <a:r>
              <a:rPr lang="fr-FR" sz="2000" b="1" i="1">
                <a:solidFill>
                  <a:srgbClr val="7030A0"/>
                </a:solidFill>
                <a:latin typeface="Calibri" pitchFamily="34" charset="0"/>
              </a:rPr>
              <a:t>Contes du jour et de la nuit</a:t>
            </a: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, propose à Maupassant d’en faire un roman à paraître dans son quotidien. Vous rédigez les premières pages de ce feuilleton ». </a:t>
            </a:r>
          </a:p>
          <a:p>
            <a:pPr algn="just"/>
            <a:endParaRPr lang="fr-FR" sz="2000">
              <a:latin typeface="Calibri" pitchFamily="34" charset="0"/>
            </a:endParaRPr>
          </a:p>
          <a:p>
            <a:pPr algn="just"/>
            <a:endParaRPr lang="fr-FR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F"/>
            </a:pPr>
            <a:r>
              <a:rPr lang="fr-FR" sz="2000" b="1">
                <a:latin typeface="Calibri" pitchFamily="34" charset="0"/>
              </a:rPr>
              <a:t>Comparaison entre nouvelle et roman </a:t>
            </a:r>
          </a:p>
          <a:p>
            <a:pPr algn="just">
              <a:buFont typeface="Wingdings" pitchFamily="2" charset="2"/>
              <a:buChar char="F"/>
            </a:pPr>
            <a:endParaRPr lang="fr-FR" sz="2000" b="1">
              <a:latin typeface="Calibri" pitchFamily="34" charset="0"/>
            </a:endParaRPr>
          </a:p>
          <a:p>
            <a:pPr algn="just">
              <a:buFont typeface="Wingdings" pitchFamily="2" charset="2"/>
              <a:buChar char="F"/>
            </a:pPr>
            <a:r>
              <a:rPr lang="fr-FR" sz="2000" b="1">
                <a:solidFill>
                  <a:srgbClr val="7030A0"/>
                </a:solidFill>
                <a:latin typeface="Calibri" pitchFamily="34" charset="0"/>
                <a:sym typeface="Wingdings" pitchFamily="2" charset="2"/>
              </a:rPr>
              <a:t>E</a:t>
            </a: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ssor de la presse, modalités de parution des romans et condition de l’écrivain au XIX° siècle</a:t>
            </a:r>
          </a:p>
          <a:p>
            <a:pPr algn="just"/>
            <a:r>
              <a:rPr lang="fr-FR" sz="2000" b="1">
                <a:latin typeface="Calibri" pitchFamily="34" charset="0"/>
              </a:rPr>
              <a:t> </a:t>
            </a:r>
          </a:p>
          <a:p>
            <a:pPr algn="just">
              <a:buFont typeface="Wingdings" pitchFamily="2" charset="2"/>
              <a:buChar char="F"/>
            </a:pPr>
            <a:r>
              <a:rPr lang="fr-FR" sz="2000" b="1">
                <a:latin typeface="Calibri" pitchFamily="34" charset="0"/>
              </a:rPr>
              <a:t>Pratique de la réécriture </a:t>
            </a:r>
          </a:p>
          <a:p>
            <a:pPr algn="just">
              <a:buFont typeface="Wingdings" pitchFamily="2" charset="2"/>
              <a:buChar char="F"/>
            </a:pPr>
            <a:endParaRPr lang="fr-FR" sz="2000" b="1">
              <a:latin typeface="Calibri" pitchFamily="34" charset="0"/>
            </a:endParaRPr>
          </a:p>
          <a:p>
            <a:pPr algn="just">
              <a:buFont typeface="Wingdings" pitchFamily="2" charset="2"/>
              <a:buChar char="F"/>
            </a:pPr>
            <a:r>
              <a:rPr lang="fr-FR" sz="2000" b="1">
                <a:solidFill>
                  <a:srgbClr val="7030A0"/>
                </a:solidFill>
                <a:latin typeface="Calibri" pitchFamily="34" charset="0"/>
              </a:rPr>
              <a:t>Récit support à l’investissement des élèves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13138" y="982663"/>
            <a:ext cx="5040312" cy="2809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>
                <a:solidFill>
                  <a:sysClr val="windowText" lastClr="000000"/>
                </a:solidFill>
                <a:latin typeface="+mn-lt"/>
              </a:rPr>
              <a:t>Chemin de la description et du descripteur</a:t>
            </a:r>
          </a:p>
        </p:txBody>
      </p:sp>
      <p:sp>
        <p:nvSpPr>
          <p:cNvPr id="3" name="Text Box 5" descr="30 %"/>
          <p:cNvSpPr txBox="1">
            <a:spLocks noChangeArrowheads="1"/>
          </p:cNvSpPr>
          <p:nvPr/>
        </p:nvSpPr>
        <p:spPr bwMode="auto">
          <a:xfrm>
            <a:off x="3513138" y="1271588"/>
            <a:ext cx="1368425" cy="266700"/>
          </a:xfrm>
          <a:prstGeom prst="rect">
            <a:avLst/>
          </a:prstGeom>
          <a:pattFill prst="pct30">
            <a:fgClr>
              <a:srgbClr val="CCFF99"/>
            </a:fgClr>
            <a:bgClr>
              <a:srgbClr val="FFFFFF"/>
            </a:bgClr>
          </a:patt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>
                <a:solidFill>
                  <a:sysClr val="windowText" lastClr="000000"/>
                </a:solidFill>
                <a:latin typeface="+mn-lt"/>
              </a:rPr>
              <a:t>Phase n° 1</a:t>
            </a:r>
          </a:p>
        </p:txBody>
      </p:sp>
      <p:sp>
        <p:nvSpPr>
          <p:cNvPr id="4" name="Text Box 6" descr="30 %"/>
          <p:cNvSpPr txBox="1">
            <a:spLocks noChangeArrowheads="1"/>
          </p:cNvSpPr>
          <p:nvPr/>
        </p:nvSpPr>
        <p:spPr bwMode="auto">
          <a:xfrm>
            <a:off x="4881563" y="1270000"/>
            <a:ext cx="1223962" cy="266700"/>
          </a:xfrm>
          <a:prstGeom prst="rect">
            <a:avLst/>
          </a:prstGeom>
          <a:pattFill prst="pct30">
            <a:fgClr>
              <a:srgbClr val="CCFFFF"/>
            </a:fgClr>
            <a:bgClr>
              <a:srgbClr val="FFFFFF"/>
            </a:bgClr>
          </a:patt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>
                <a:solidFill>
                  <a:sysClr val="windowText" lastClr="000000"/>
                </a:solidFill>
                <a:latin typeface="+mn-lt"/>
              </a:rPr>
              <a:t>Phase n° 2</a:t>
            </a:r>
          </a:p>
        </p:txBody>
      </p:sp>
      <p:sp>
        <p:nvSpPr>
          <p:cNvPr id="5" name="Text Box 7" descr="30 %"/>
          <p:cNvSpPr txBox="1">
            <a:spLocks noChangeArrowheads="1"/>
          </p:cNvSpPr>
          <p:nvPr/>
        </p:nvSpPr>
        <p:spPr bwMode="auto">
          <a:xfrm>
            <a:off x="6105525" y="1270000"/>
            <a:ext cx="1223963" cy="266700"/>
          </a:xfrm>
          <a:prstGeom prst="rect">
            <a:avLst/>
          </a:prstGeom>
          <a:pattFill prst="pct30">
            <a:fgClr>
              <a:srgbClr val="FFCC99"/>
            </a:fgClr>
            <a:bgClr>
              <a:srgbClr val="FFFFFF"/>
            </a:bgClr>
          </a:patt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>
                <a:solidFill>
                  <a:sysClr val="windowText" lastClr="000000"/>
                </a:solidFill>
                <a:latin typeface="+mn-lt"/>
              </a:rPr>
              <a:t>Phase n° 3</a:t>
            </a:r>
          </a:p>
        </p:txBody>
      </p:sp>
      <p:sp>
        <p:nvSpPr>
          <p:cNvPr id="6" name="Text Box 8" descr="30 %"/>
          <p:cNvSpPr txBox="1">
            <a:spLocks noChangeArrowheads="1"/>
          </p:cNvSpPr>
          <p:nvPr/>
        </p:nvSpPr>
        <p:spPr bwMode="auto">
          <a:xfrm>
            <a:off x="7329488" y="1270000"/>
            <a:ext cx="1223962" cy="266700"/>
          </a:xfrm>
          <a:prstGeom prst="rect">
            <a:avLst/>
          </a:prstGeom>
          <a:pattFill prst="pct30">
            <a:fgClr>
              <a:srgbClr val="FFFF99"/>
            </a:fgClr>
            <a:bgClr>
              <a:srgbClr val="FFFFFF"/>
            </a:bgClr>
          </a:patt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>
                <a:solidFill>
                  <a:sysClr val="windowText" lastClr="000000"/>
                </a:solidFill>
                <a:latin typeface="+mn-lt"/>
              </a:rPr>
              <a:t>Phase n° 4</a:t>
            </a:r>
          </a:p>
        </p:txBody>
      </p:sp>
      <p:graphicFrame>
        <p:nvGraphicFramePr>
          <p:cNvPr id="7" name="Group 9"/>
          <p:cNvGraphicFramePr>
            <a:graphicFrameLocks noGrp="1"/>
          </p:cNvGraphicFramePr>
          <p:nvPr/>
        </p:nvGraphicFramePr>
        <p:xfrm>
          <a:off x="3513138" y="1557338"/>
          <a:ext cx="1368425" cy="4541837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12255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Pierre et Jean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Socialisation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problématisante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9446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Travail de recherche en médiathèque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Modalité contextuelle (1) : </a:t>
                      </a:r>
                      <a:r>
                        <a:rPr kumimoji="0" lang="fr-F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fc</a:t>
                      </a: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positionnelle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79533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 de la production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8" name="Group 21"/>
          <p:cNvGraphicFramePr>
            <a:graphicFrameLocks noGrp="1"/>
          </p:cNvGraphicFramePr>
          <p:nvPr/>
        </p:nvGraphicFramePr>
        <p:xfrm>
          <a:off x="4881563" y="1557338"/>
          <a:ext cx="1223962" cy="4538662"/>
        </p:xfrm>
        <a:graphic>
          <a:graphicData uri="http://schemas.openxmlformats.org/drawingml/2006/table">
            <a:tbl>
              <a:tblPr/>
              <a:tblGrid>
                <a:gridCol w="1223963"/>
              </a:tblGrid>
              <a:tr h="12255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Recueil des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représentations</a:t>
                      </a: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Socialisation-débat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9446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Questionnaire sur </a:t>
                      </a: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Pierre et Jean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la </a:t>
                      </a: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Préface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Modalités contextuelle (2) : </a:t>
                      </a:r>
                      <a:r>
                        <a:rPr kumimoji="0" lang="fr-F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fc</a:t>
                      </a: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R-T et GEL et modalité </a:t>
                      </a:r>
                      <a:r>
                        <a:rPr kumimoji="0" lang="fr-F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élocutive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7921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Première version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FF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9" name="Group 33"/>
          <p:cNvGraphicFramePr>
            <a:graphicFrameLocks noGrp="1"/>
          </p:cNvGraphicFramePr>
          <p:nvPr/>
        </p:nvGraphicFramePr>
        <p:xfrm>
          <a:off x="6105525" y="1557338"/>
          <a:ext cx="1223963" cy="4538662"/>
        </p:xfrm>
        <a:graphic>
          <a:graphicData uri="http://schemas.openxmlformats.org/drawingml/2006/table">
            <a:tbl>
              <a:tblPr/>
              <a:tblGrid>
                <a:gridCol w="1223962"/>
              </a:tblGrid>
              <a:tr h="12260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Corpus de documents écrits et visuels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Brouillons d’écrivains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CC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5945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Socialisation critique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CC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9257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Questionnaire sur</a:t>
                      </a:r>
                      <a:r>
                        <a:rPr kumimoji="0" lang="fr-F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Pierre et Jean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la </a:t>
                      </a: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Préface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Modalités textuelle et figurative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CC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Deuxième version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CC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0" name="Group 45"/>
          <p:cNvGraphicFramePr>
            <a:graphicFrameLocks noGrp="1"/>
          </p:cNvGraphicFramePr>
          <p:nvPr/>
        </p:nvGraphicFramePr>
        <p:xfrm>
          <a:off x="7329488" y="1558925"/>
          <a:ext cx="1223962" cy="4540250"/>
        </p:xfrm>
        <a:graphic>
          <a:graphicData uri="http://schemas.openxmlformats.org/drawingml/2006/table">
            <a:tbl>
              <a:tblPr/>
              <a:tblGrid>
                <a:gridCol w="1223963"/>
              </a:tblGrid>
              <a:tr h="12239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Lectures croisées des productions écrites de la classe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FF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Socialisation créatrice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FF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9446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Bilan de la séquence 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description réaliste au XIX° siècle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FF99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79533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Exposition en médiathèque</a:t>
                      </a: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FFFF99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1" name="Group 57"/>
          <p:cNvGraphicFramePr>
            <a:graphicFrameLocks noGrp="1"/>
          </p:cNvGraphicFramePr>
          <p:nvPr/>
        </p:nvGraphicFramePr>
        <p:xfrm>
          <a:off x="2071688" y="982663"/>
          <a:ext cx="1441450" cy="596900"/>
        </p:xfrm>
        <a:graphic>
          <a:graphicData uri="http://schemas.openxmlformats.org/drawingml/2006/table">
            <a:tbl>
              <a:tblPr/>
              <a:tblGrid>
                <a:gridCol w="1441450"/>
              </a:tblGrid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Chemin du médiateur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Bruner, 1983)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63"/>
          <p:cNvGraphicFramePr>
            <a:graphicFrameLocks noGrp="1"/>
          </p:cNvGraphicFramePr>
          <p:nvPr/>
        </p:nvGraphicFramePr>
        <p:xfrm>
          <a:off x="344488" y="982663"/>
          <a:ext cx="1727200" cy="576262"/>
        </p:xfrm>
        <a:graphic>
          <a:graphicData uri="http://schemas.openxmlformats.org/drawingml/2006/table">
            <a:tbl>
              <a:tblPr/>
              <a:tblGrid>
                <a:gridCol w="1727200"/>
              </a:tblGrid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Processus didactique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69"/>
          <p:cNvGraphicFramePr>
            <a:graphicFrameLocks noGrp="1"/>
          </p:cNvGraphicFramePr>
          <p:nvPr/>
        </p:nvGraphicFramePr>
        <p:xfrm>
          <a:off x="2071688" y="1558925"/>
          <a:ext cx="1441450" cy="4537075"/>
        </p:xfrm>
        <a:graphic>
          <a:graphicData uri="http://schemas.openxmlformats.org/drawingml/2006/table">
            <a:tbl>
              <a:tblPr/>
              <a:tblGrid>
                <a:gridCol w="1441450"/>
              </a:tblGrid>
              <a:tr h="12223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Enrôlement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Maintien de l’orientation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Contrôle de la frustration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5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Réduction des degrés de liberté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Signalisation des caractères déterminants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Changement de formats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Étayage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81"/>
          <p:cNvGraphicFramePr>
            <a:graphicFrameLocks noGrp="1"/>
          </p:cNvGraphicFramePr>
          <p:nvPr/>
        </p:nvGraphicFramePr>
        <p:xfrm>
          <a:off x="344488" y="1558925"/>
          <a:ext cx="1728787" cy="4537075"/>
        </p:xfrm>
        <a:graphic>
          <a:graphicData uri="http://schemas.openxmlformats.org/drawingml/2006/table">
            <a:tbl>
              <a:tblPr/>
              <a:tblGrid>
                <a:gridCol w="1728788"/>
              </a:tblGrid>
              <a:tr h="12223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Moments d’identification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à l’objet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Moments d’identification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 sujet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5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Moments d’identification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à l’Autre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Moments d’identification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à la Chose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00" marB="46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94"/>
          <p:cNvGraphicFramePr>
            <a:graphicFrameLocks noGrp="1"/>
          </p:cNvGraphicFramePr>
          <p:nvPr/>
        </p:nvGraphicFramePr>
        <p:xfrm>
          <a:off x="344488" y="623888"/>
          <a:ext cx="8207375" cy="358775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3587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Problématique : Comment le discours descriptif contribue-t-il au réalisme du roman au XIX° siècle ?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3513138" y="3357563"/>
            <a:ext cx="1368425" cy="6477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032500" y="1536700"/>
            <a:ext cx="1419225" cy="10287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235825" y="5157788"/>
            <a:ext cx="1439863" cy="863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056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3518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charset="0"/>
              </a:defRPr>
            </a:lvl1pPr>
            <a:lvl2pPr marL="541338" indent="-180975">
              <a:defRPr>
                <a:solidFill>
                  <a:schemeClr val="tx1"/>
                </a:solidFill>
                <a:latin typeface="Arial" charset="0"/>
              </a:defRPr>
            </a:lvl2pPr>
            <a:lvl3pPr marL="1160463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Situation 2 : Création d’une comédie au lycée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b="1" i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cadre institutionnel</a:t>
            </a: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kern="0" dirty="0" smtClean="0">
                <a:solidFill>
                  <a:srgbClr val="000000"/>
                </a:solidFill>
              </a:rPr>
              <a:t>	</a:t>
            </a:r>
            <a:r>
              <a:rPr lang="fr-FR" i="1" kern="0" dirty="0" smtClean="0">
                <a:solidFill>
                  <a:srgbClr val="000000"/>
                </a:solidFill>
              </a:rPr>
              <a:t>Année 2003-2004, lycée polyvalent de la Seine Maritime</a:t>
            </a: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i="1" kern="0" dirty="0" smtClean="0">
                <a:solidFill>
                  <a:srgbClr val="000000"/>
                </a:solidFill>
              </a:rPr>
              <a:t>	Élèves de seconde générale et de première 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i="1" kern="0" dirty="0" smtClean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i="1" kern="0" dirty="0" smtClean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réalisation : quatre phases</a:t>
            </a:r>
            <a:r>
              <a:rPr lang="fr-FR" kern="0" dirty="0" smtClean="0">
                <a:solidFill>
                  <a:srgbClr val="800080"/>
                </a:solidFill>
              </a:rPr>
              <a:t> </a:t>
            </a:r>
          </a:p>
          <a:p>
            <a:pPr lvl="1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kern="0" dirty="0" smtClean="0">
                <a:solidFill>
                  <a:srgbClr val="800080"/>
                </a:solidFill>
              </a:rPr>
              <a:t> 		</a:t>
            </a:r>
            <a:r>
              <a:rPr lang="fr-FR" i="1" kern="0" dirty="0" smtClean="0">
                <a:solidFill>
                  <a:srgbClr val="800080"/>
                </a:solidFill>
              </a:rPr>
              <a:t>Écriture individuelle et/ou collective de la pièce (6-8 élèves)</a:t>
            </a:r>
          </a:p>
          <a:p>
            <a:pPr lvl="1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i="1" kern="0" dirty="0" smtClean="0">
                <a:solidFill>
                  <a:srgbClr val="800080"/>
                </a:solidFill>
              </a:rPr>
              <a:t> 		Répétitions en groupe élargi </a:t>
            </a:r>
          </a:p>
          <a:p>
            <a:pPr lvl="1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i="1" kern="0" dirty="0" smtClean="0">
                <a:solidFill>
                  <a:srgbClr val="800080"/>
                </a:solidFill>
              </a:rPr>
              <a:t> 		Trois représentations à l’espace culturel de la ville </a:t>
            </a:r>
          </a:p>
          <a:p>
            <a:pPr lvl="1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i="1" kern="0" dirty="0" smtClean="0">
                <a:solidFill>
                  <a:srgbClr val="800080"/>
                </a:solidFill>
              </a:rPr>
              <a:t> 		Bilan de l’expérience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2663825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Une appropriation active de l’écriture théâtrale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Expérience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b="1" i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b="1" i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b="1" i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b="1" i="1" kern="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i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i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i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et connaissance de sujets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400" i="1" kern="0" dirty="0">
                <a:solidFill>
                  <a:srgbClr val="800080"/>
                </a:solidFill>
                <a:latin typeface="+mn-lt"/>
              </a:rPr>
              <a:t>(</a:t>
            </a:r>
            <a:r>
              <a:rPr lang="fr-FR" sz="1400" i="1" kern="0" dirty="0" err="1">
                <a:solidFill>
                  <a:srgbClr val="800080"/>
                </a:solidFill>
                <a:latin typeface="+mn-lt"/>
              </a:rPr>
              <a:t>Astolfi</a:t>
            </a:r>
            <a:r>
              <a:rPr lang="fr-FR" sz="1400" i="1" kern="0" dirty="0">
                <a:solidFill>
                  <a:srgbClr val="800080"/>
                </a:solidFill>
                <a:latin typeface="+mn-lt"/>
              </a:rPr>
              <a:t>, 1992)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kern="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03575" y="1484313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331913" y="4868863"/>
            <a:ext cx="1800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b="1" ker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800" b="1" ker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484438" y="333375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Les conditions du processus de l’écriture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843213" y="1052513"/>
            <a:ext cx="5903912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 marL="536575">
              <a:defRPr>
                <a:solidFill>
                  <a:schemeClr val="tx1"/>
                </a:solidFill>
                <a:latin typeface="Arial" charset="0"/>
              </a:defRPr>
            </a:lvl3pPr>
            <a:lvl4pPr marL="715963">
              <a:defRPr>
                <a:solidFill>
                  <a:schemeClr val="tx1"/>
                </a:solidFill>
                <a:latin typeface="Arial" charset="0"/>
              </a:defRPr>
            </a:lvl4pPr>
            <a:lvl5pPr marL="895350" indent="266700">
              <a:defRPr>
                <a:solidFill>
                  <a:schemeClr val="tx1"/>
                </a:solidFill>
                <a:latin typeface="Arial" charset="0"/>
              </a:defRPr>
            </a:lvl5pPr>
            <a:lvl6pPr marL="1352550"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09750"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6950"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4150"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333399"/>
                </a:solidFill>
              </a:rPr>
              <a:t>Écriture collective de </a:t>
            </a:r>
            <a:r>
              <a:rPr lang="fr-FR" sz="1600" b="1" i="1" kern="0" dirty="0" smtClean="0">
                <a:solidFill>
                  <a:srgbClr val="333399"/>
                </a:solidFill>
              </a:rPr>
              <a:t>scénarios</a:t>
            </a:r>
            <a:r>
              <a:rPr lang="fr-FR" sz="1600" b="1" kern="0" dirty="0" smtClean="0">
                <a:solidFill>
                  <a:srgbClr val="333399"/>
                </a:solidFill>
              </a:rPr>
              <a:t> à partir des conclusions de deux heures de </a:t>
            </a:r>
            <a:r>
              <a:rPr lang="fr-FR" sz="16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fr-FR" sz="1600" b="1" kern="0" dirty="0" smtClean="0">
                <a:solidFill>
                  <a:srgbClr val="333399"/>
                </a:solidFill>
              </a:rPr>
              <a:t> </a:t>
            </a:r>
            <a:r>
              <a:rPr lang="fr-FR" sz="16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600" b="1" i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de français</a:t>
            </a:r>
            <a:r>
              <a:rPr lang="fr-FR" sz="16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 smtClean="0">
              <a:solidFill>
                <a:srgbClr val="333399"/>
              </a:solidFill>
            </a:endParaRP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i="1" kern="0" dirty="0" smtClean="0">
                <a:solidFill>
                  <a:srgbClr val="333399"/>
                </a:solidFill>
              </a:rPr>
              <a:t>  Appui sur des représentations se référant surtout à un répertoire classique (</a:t>
            </a:r>
            <a:r>
              <a:rPr lang="fr-FR" sz="1600" b="1" kern="0" dirty="0" smtClean="0">
                <a:solidFill>
                  <a:srgbClr val="333399"/>
                </a:solidFill>
              </a:rPr>
              <a:t>crédibilité, persuasion</a:t>
            </a:r>
            <a:r>
              <a:rPr lang="fr-FR" sz="1600" b="1" i="1" kern="0" dirty="0" smtClean="0">
                <a:solidFill>
                  <a:srgbClr val="333399"/>
                </a:solidFill>
              </a:rPr>
              <a:t>)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1600" b="1" i="1" kern="0" dirty="0" smtClean="0">
              <a:solidFill>
                <a:srgbClr val="333399"/>
              </a:solidFill>
            </a:endParaRP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i="1" kern="0" dirty="0" smtClean="0">
                <a:solidFill>
                  <a:srgbClr val="333399"/>
                </a:solidFill>
              </a:rPr>
              <a:t> « Déjà là » individuel et collectif, empreint de savoirs scolaires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i="1" kern="0" dirty="0" smtClean="0">
              <a:solidFill>
                <a:srgbClr val="333399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i="1" kern="0" dirty="0" smtClean="0">
              <a:solidFill>
                <a:srgbClr val="333399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i="1" kern="0" dirty="0" smtClean="0">
              <a:solidFill>
                <a:srgbClr val="333399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800080"/>
                </a:solidFill>
              </a:rPr>
              <a:t>Dévolution du problème : comment écrire une comédie 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 smtClean="0">
              <a:solidFill>
                <a:srgbClr val="800080"/>
              </a:solidFill>
            </a:endParaRP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i="1" kern="0" dirty="0" smtClean="0">
                <a:solidFill>
                  <a:srgbClr val="800080"/>
                </a:solidFill>
              </a:rPr>
              <a:t> Sélection de thèmes et de personnages en rapport avec le « monde » des lycéens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1600" b="1" i="1" kern="0" dirty="0" smtClean="0">
              <a:solidFill>
                <a:srgbClr val="800080"/>
              </a:solidFill>
            </a:endParaRP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i="1" kern="0" dirty="0" smtClean="0">
                <a:solidFill>
                  <a:srgbClr val="800080"/>
                </a:solidFill>
              </a:rPr>
              <a:t> Improvisations  à partir du vécu personnel et collectif du lycée (</a:t>
            </a:r>
            <a:r>
              <a:rPr lang="fr-FR" sz="1600" b="1" i="1" kern="0" dirty="0" smtClean="0">
                <a:solidFill>
                  <a:srgbClr val="800080"/>
                </a:solidFill>
                <a:sym typeface="Wingdings" pitchFamily="2" charset="2"/>
              </a:rPr>
              <a:t> </a:t>
            </a:r>
            <a:r>
              <a:rPr lang="fr-FR" sz="1600" b="1" kern="0" dirty="0" smtClean="0">
                <a:solidFill>
                  <a:srgbClr val="800080"/>
                </a:solidFill>
              </a:rPr>
              <a:t>plan de la pièce</a:t>
            </a:r>
            <a:r>
              <a:rPr lang="fr-FR" sz="1600" b="1" i="1" kern="0" dirty="0" smtClean="0">
                <a:solidFill>
                  <a:srgbClr val="800080"/>
                </a:solidFill>
              </a:rPr>
              <a:t>)</a:t>
            </a:r>
            <a:r>
              <a:rPr lang="fr-FR" sz="1600" b="1" kern="0" dirty="0" smtClean="0">
                <a:solidFill>
                  <a:srgbClr val="800080"/>
                </a:solidFill>
              </a:rPr>
              <a:t> </a:t>
            </a:r>
            <a:endParaRPr lang="fr-FR" sz="1600" kern="0" dirty="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252095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 brassage de savoirs hétérogènes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i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Apports littéraires et culturels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i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i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Usuels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i="1" kern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i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200" b="1" i="1" kern="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i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Culture sociale</a:t>
            </a:r>
            <a:endParaRPr lang="fr-FR" sz="160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59113" y="1412875"/>
            <a:ext cx="590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79613" y="549275"/>
            <a:ext cx="504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Les conditions du processus de l’écriture (2)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59113" y="1412875"/>
            <a:ext cx="597693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kern="0">
              <a:solidFill>
                <a:srgbClr val="80008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kern="0">
                <a:solidFill>
                  <a:srgbClr val="800080"/>
                </a:solidFill>
                <a:latin typeface="+mn-lt"/>
              </a:rPr>
              <a:t>Prise en charge individuelle des </a:t>
            </a:r>
            <a:r>
              <a:rPr lang="fr-FR" sz="1600" b="1" i="1" kern="0">
                <a:solidFill>
                  <a:srgbClr val="800080"/>
                </a:solidFill>
                <a:latin typeface="+mn-lt"/>
              </a:rPr>
              <a:t>tableaux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kern="0">
                <a:solidFill>
                  <a:srgbClr val="800080"/>
                </a:solidFill>
                <a:latin typeface="+mn-lt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kern="0">
                <a:solidFill>
                  <a:srgbClr val="800080"/>
                </a:solidFill>
                <a:latin typeface="+mn-lt"/>
              </a:rPr>
              <a:t> recherches au Centre de Documentation (</a:t>
            </a:r>
            <a:r>
              <a:rPr lang="fr-FR" sz="1600" b="1" i="1" kern="0">
                <a:solidFill>
                  <a:srgbClr val="800080"/>
                </a:solidFill>
                <a:latin typeface="+mn-lt"/>
              </a:rPr>
              <a:t>Cupidon ; </a:t>
            </a:r>
            <a:r>
              <a:rPr lang="fr-FR" sz="1600" b="1" kern="0">
                <a:solidFill>
                  <a:srgbClr val="800080"/>
                </a:solidFill>
                <a:latin typeface="+mn-lt"/>
              </a:rPr>
              <a:t>réécriture parodique de </a:t>
            </a:r>
            <a:r>
              <a:rPr lang="fr-FR" sz="1600" b="1" i="1" kern="0">
                <a:solidFill>
                  <a:srgbClr val="800080"/>
                </a:solidFill>
                <a:latin typeface="+mn-lt"/>
              </a:rPr>
              <a:t>Roméo et Juliette</a:t>
            </a:r>
            <a:r>
              <a:rPr lang="fr-FR" sz="1600" b="1" kern="0">
                <a:solidFill>
                  <a:srgbClr val="800080"/>
                </a:solidFill>
                <a:latin typeface="+mn-lt"/>
              </a:rPr>
              <a:t>) ; spectacle théâtral (</a:t>
            </a:r>
            <a:r>
              <a:rPr lang="fr-FR" sz="1600" b="1" i="1" kern="0">
                <a:solidFill>
                  <a:srgbClr val="800080"/>
                </a:solidFill>
                <a:latin typeface="+mn-lt"/>
              </a:rPr>
              <a:t>Une visite inopportune</a:t>
            </a:r>
            <a:r>
              <a:rPr lang="fr-FR" sz="1600" b="1" kern="0">
                <a:solidFill>
                  <a:srgbClr val="800080"/>
                </a:solidFill>
                <a:latin typeface="+mn-lt"/>
              </a:rPr>
              <a:t>, Copi)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1600" b="1" kern="0">
              <a:solidFill>
                <a:srgbClr val="80008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kern="0">
                <a:solidFill>
                  <a:srgbClr val="0000CC"/>
                </a:solidFill>
                <a:latin typeface="+mn-lt"/>
              </a:rPr>
              <a:t> travail ponctuel sur les répliques : utilisation des usuels </a:t>
            </a:r>
            <a:r>
              <a:rPr lang="fr-FR" sz="1600" b="1" i="1" kern="0">
                <a:solidFill>
                  <a:srgbClr val="0000CC"/>
                </a:solidFill>
                <a:latin typeface="+mn-lt"/>
              </a:rPr>
              <a:t>Le Panneauteur</a:t>
            </a:r>
            <a:r>
              <a:rPr lang="fr-FR" sz="1600" b="1" ker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600" b="1" kern="0">
                <a:solidFill>
                  <a:srgbClr val="0000CC"/>
                </a:solidFill>
                <a:latin typeface="+mn-lt"/>
                <a:sym typeface="Wingdings" pitchFamily="2" charset="2"/>
              </a:rPr>
              <a:t></a:t>
            </a:r>
            <a:r>
              <a:rPr lang="fr-FR" sz="1600" b="1" ker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600" b="1" i="1" kern="0">
                <a:solidFill>
                  <a:srgbClr val="0000CC"/>
                </a:solidFill>
                <a:latin typeface="+mn-lt"/>
                <a:cs typeface="Times New Roman" pitchFamily="18" charset="0"/>
              </a:rPr>
              <a:t>Le Placard ; discours stéréotypés des Littéraires et des Scientifiques (cratylisme)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1600" b="1" i="1" kern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kern="0">
                <a:solidFill>
                  <a:srgbClr val="800080"/>
                </a:solidFill>
                <a:latin typeface="+mn-lt"/>
                <a:cs typeface="Times New Roman" pitchFamily="18" charset="0"/>
              </a:rPr>
              <a:t>étude et parodie du jeu télévisé</a:t>
            </a:r>
            <a:r>
              <a:rPr lang="fr-FR" sz="1600" b="1" i="1" kern="0">
                <a:solidFill>
                  <a:srgbClr val="800080"/>
                </a:solidFill>
                <a:latin typeface="+mn-lt"/>
                <a:cs typeface="Times New Roman" pitchFamily="18" charset="0"/>
              </a:rPr>
              <a:t> : « Le Maillon faible »</a:t>
            </a:r>
            <a:endParaRPr lang="fr-FR" sz="1600" b="1" kern="0">
              <a:solidFill>
                <a:srgbClr val="800080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600" b="1" kern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3850" y="2349500"/>
            <a:ext cx="8640763" cy="259238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2175" y="276225"/>
            <a:ext cx="7192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 savoir critique de la littérature et de la culture scolaire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7041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rgbClr val="800080"/>
                </a:solidFill>
                <a:latin typeface="+mn-lt"/>
              </a:rPr>
              <a:t>Les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quatre didascalies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mettant en scène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Cupidon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(</a:t>
            </a:r>
            <a:r>
              <a:rPr lang="fr-FR" i="1" kern="0" dirty="0">
                <a:solidFill>
                  <a:srgbClr val="800080"/>
                </a:solidFill>
                <a:latin typeface="+mn-lt"/>
              </a:rPr>
              <a:t>entracte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) </a:t>
            </a:r>
            <a:r>
              <a:rPr lang="fr-FR" kern="0" dirty="0">
                <a:solidFill>
                  <a:srgbClr val="800080"/>
                </a:solidFill>
                <a:latin typeface="+mn-lt"/>
                <a:sym typeface="Wingdings" pitchFamily="2" charset="2"/>
              </a:rPr>
              <a:t>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Wingdings" pitchFamily="2" charset="2"/>
              </a:rPr>
              <a:t>r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etours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précis sur le texte,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travail de recherche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qui vient faire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rupture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avec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l’expérience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et les </a:t>
            </a:r>
            <a:r>
              <a:rPr lang="fr-FR" b="1" kern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connaissances</a:t>
            </a:r>
            <a:r>
              <a:rPr lang="fr-FR" kern="0" dirty="0">
                <a:solidFill>
                  <a:srgbClr val="800080"/>
                </a:solidFill>
                <a:latin typeface="+mn-lt"/>
              </a:rPr>
              <a:t> des scripteurs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800080"/>
              </a:solidFill>
              <a:latin typeface="+mn-lt"/>
            </a:endParaRP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o"/>
              <a:defRPr/>
            </a:pPr>
            <a:r>
              <a:rPr lang="fr-FR" b="1" kern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fr-FR" b="1" i="1" kern="0" dirty="0">
                <a:solidFill>
                  <a:srgbClr val="0000CC"/>
                </a:solidFill>
                <a:latin typeface="+mn-lt"/>
              </a:rPr>
              <a:t>Cupidon, personnage muet, anachronique dans le lycée </a:t>
            </a:r>
            <a:r>
              <a:rPr lang="fr-FR" b="1" i="1" kern="0" dirty="0">
                <a:solidFill>
                  <a:srgbClr val="0000CC"/>
                </a:solidFill>
                <a:latin typeface="+mn-lt"/>
                <a:sym typeface="Wingdings" pitchFamily="2" charset="2"/>
              </a:rPr>
              <a:t> symbole qui souligne les é</a:t>
            </a:r>
            <a:r>
              <a:rPr lang="fr-FR" b="1" i="1" kern="0" dirty="0">
                <a:solidFill>
                  <a:srgbClr val="0000CC"/>
                </a:solidFill>
                <a:latin typeface="+mn-lt"/>
              </a:rPr>
              <a:t>checs répétés des entreprises de séduction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o"/>
              <a:defRPr/>
            </a:pPr>
            <a:r>
              <a:rPr lang="fr-FR" b="1" i="1" kern="0" dirty="0">
                <a:solidFill>
                  <a:srgbClr val="0000CC"/>
                </a:solidFill>
                <a:latin typeface="+mn-lt"/>
              </a:rPr>
              <a:t> Procédé comique de la répétition </a:t>
            </a:r>
            <a:r>
              <a:rPr lang="fr-FR" b="1" i="1" kern="0" dirty="0">
                <a:solidFill>
                  <a:srgbClr val="0000CC"/>
                </a:solidFill>
                <a:latin typeface="+mn-lt"/>
                <a:sym typeface="Wingdings" pitchFamily="2" charset="2"/>
              </a:rPr>
              <a:t> </a:t>
            </a:r>
            <a:r>
              <a:rPr lang="fr-FR" b="1" i="1" kern="0" dirty="0">
                <a:solidFill>
                  <a:srgbClr val="0000CC"/>
                </a:solidFill>
                <a:latin typeface="+mn-lt"/>
              </a:rPr>
              <a:t>subversion du tragique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o"/>
              <a:defRPr/>
            </a:pPr>
            <a:r>
              <a:rPr lang="fr-FR" b="1" i="1" kern="0" dirty="0">
                <a:solidFill>
                  <a:srgbClr val="0000CC"/>
                </a:solidFill>
                <a:latin typeface="+mn-lt"/>
              </a:rPr>
              <a:t> Mythe universel </a:t>
            </a:r>
            <a:r>
              <a:rPr lang="fr-FR" b="1" i="1" kern="0" dirty="0">
                <a:solidFill>
                  <a:srgbClr val="0000CC"/>
                </a:solidFill>
                <a:latin typeface="+mn-lt"/>
                <a:sym typeface="Wingdings" pitchFamily="2" charset="2"/>
              </a:rPr>
              <a:t> le </a:t>
            </a:r>
            <a:r>
              <a:rPr lang="fr-FR" b="1" i="1" kern="0" dirty="0">
                <a:solidFill>
                  <a:srgbClr val="0000CC"/>
                </a:solidFill>
                <a:latin typeface="+mn-lt"/>
              </a:rPr>
              <a:t>lycée, comme métonymie du monde extérieur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FontTx/>
              <a:buChar char="o"/>
              <a:defRPr/>
            </a:pPr>
            <a:r>
              <a:rPr lang="fr-FR" b="1" i="1" kern="0" dirty="0">
                <a:solidFill>
                  <a:srgbClr val="0000CC"/>
                </a:solidFill>
                <a:latin typeface="+mn-lt"/>
              </a:rPr>
              <a:t> Construction interne des parcours descriptifs et organisation de leur succession </a:t>
            </a:r>
            <a:r>
              <a:rPr lang="fr-FR" b="1" i="1" kern="0" dirty="0">
                <a:solidFill>
                  <a:srgbClr val="0000CC"/>
                </a:solidFill>
                <a:latin typeface="+mn-lt"/>
                <a:sym typeface="Wingdings" pitchFamily="2" charset="2"/>
              </a:rPr>
              <a:t> l</a:t>
            </a:r>
            <a:r>
              <a:rPr lang="fr-FR" b="1" i="1" kern="0" dirty="0">
                <a:solidFill>
                  <a:srgbClr val="0000CC"/>
                </a:solidFill>
                <a:latin typeface="+mn-lt"/>
              </a:rPr>
              <a:t>ecture distanciée du mythe</a:t>
            </a:r>
            <a:r>
              <a:rPr lang="fr-FR" kern="0" dirty="0">
                <a:solidFill>
                  <a:sysClr val="windowText" lastClr="000000"/>
                </a:solidFill>
                <a:latin typeface="+mn-lt"/>
              </a:rPr>
              <a:t> </a:t>
            </a:r>
            <a:endParaRPr lang="fr-FR" b="1" i="1" kern="0" dirty="0">
              <a:solidFill>
                <a:srgbClr val="0000CC"/>
              </a:solidFill>
              <a:latin typeface="+mn-lt"/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ysClr val="windowText" lastClr="000000"/>
                </a:solidFill>
                <a:latin typeface="+mn-lt"/>
              </a:rPr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4213" y="5373688"/>
            <a:ext cx="8064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ysClr val="windowText" lastClr="000000"/>
                </a:solidFill>
                <a:latin typeface="+mn-lt"/>
              </a:rPr>
              <a:t>             </a:t>
            </a:r>
            <a:endParaRPr lang="fr-FR" sz="1600" i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383</TotalTime>
  <Words>818</Words>
  <Application>Microsoft Office PowerPoint</Application>
  <PresentationFormat>Affichage à l'écran (4:3)</PresentationFormat>
  <Paragraphs>170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12</vt:i4>
      </vt:variant>
      <vt:variant>
        <vt:lpstr>Titres des diapositives</vt:lpstr>
      </vt:variant>
      <vt:variant>
        <vt:i4>10</vt:i4>
      </vt:variant>
    </vt:vector>
  </HeadingPairs>
  <TitlesOfParts>
    <vt:vector size="28" baseType="lpstr">
      <vt:lpstr>Georgia</vt:lpstr>
      <vt:lpstr>Arial</vt:lpstr>
      <vt:lpstr>Wingdings 2</vt:lpstr>
      <vt:lpstr>Wingdings</vt:lpstr>
      <vt:lpstr>Calibri</vt:lpstr>
      <vt:lpstr>Times New Roman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Civil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Rosine</dc:creator>
  <cp:lastModifiedBy>muriel.frisch</cp:lastModifiedBy>
  <cp:revision>29</cp:revision>
  <dcterms:created xsi:type="dcterms:W3CDTF">2012-09-18T07:20:02Z</dcterms:created>
  <dcterms:modified xsi:type="dcterms:W3CDTF">2012-10-02T17:36:33Z</dcterms:modified>
</cp:coreProperties>
</file>