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1" d="100"/>
          <a:sy n="41" d="100"/>
        </p:scale>
        <p:origin x="-2004" y="-84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0B2A328-0967-4D62-9841-B542CEEFF9AD}" type="datetimeFigureOut">
              <a:rPr lang="fr-FR"/>
              <a:pPr>
                <a:defRPr/>
              </a:pPr>
              <a:t>24/09/2012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9E2EF89-5FE8-421A-B331-C3735D9AEA88}" type="slidenum">
              <a:rPr lang="fr-FR"/>
              <a:pPr>
                <a:defRPr/>
              </a:pPr>
              <a:t>‹N°›</a:t>
            </a:fld>
            <a:endParaRPr lang="fr-F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0A86A5D-3D23-49F4-B93D-3DED399AC60F}" type="datetimeFigureOut">
              <a:rPr lang="fr-FR"/>
              <a:pPr>
                <a:defRPr/>
              </a:pPr>
              <a:t>24/09/2012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144F7C4-C5D5-48B0-AB49-62A6267B5A15}" type="slidenum">
              <a:rPr lang="fr-FR"/>
              <a:pPr>
                <a:defRPr/>
              </a:pPr>
              <a:t>‹N°›</a:t>
            </a:fld>
            <a:endParaRPr lang="fr-FR"/>
          </a:p>
        </p:txBody>
      </p:sp>
    </p:spTree>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891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41B291-D252-4A5A-9D21-98DB1F86FB7D}" type="slidenum">
              <a:rPr lang="fr-FR"/>
              <a:pPr fontAlgn="base">
                <a:spcBef>
                  <a:spcPct val="0"/>
                </a:spcBef>
                <a:spcAft>
                  <a:spcPct val="0"/>
                </a:spcAft>
              </a:pPr>
              <a:t>23</a:t>
            </a:fld>
            <a:endParaRPr lang="fr-FR"/>
          </a:p>
        </p:txBody>
      </p:sp>
      <p:sp>
        <p:nvSpPr>
          <p:cNvPr id="38916" name="Espace réservé de l'en-tête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B3059268-0792-47B6-8018-D8DF9AF42707}" type="datetime1">
              <a:rPr lang="fr-FR"/>
              <a:pPr>
                <a:defRPr/>
              </a:pPr>
              <a:t>24/09/2012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6" name="Espace réservé du numéro de diapositive 5"/>
          <p:cNvSpPr>
            <a:spLocks noGrp="1"/>
          </p:cNvSpPr>
          <p:nvPr>
            <p:ph type="sldNum" sz="quarter" idx="12"/>
          </p:nvPr>
        </p:nvSpPr>
        <p:spPr/>
        <p:txBody>
          <a:bodyPr/>
          <a:lstStyle>
            <a:lvl1pPr>
              <a:defRPr/>
            </a:lvl1pPr>
          </a:lstStyle>
          <a:p>
            <a:pPr>
              <a:defRPr/>
            </a:pPr>
            <a:fld id="{062A2713-745C-4296-832E-920DC0A72339}"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EFE7E3A-CA87-4F50-A97F-F828CE0C8259}" type="datetime1">
              <a:rPr lang="fr-FR"/>
              <a:pPr>
                <a:defRPr/>
              </a:pPr>
              <a:t>24/09/2012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6" name="Espace réservé du numéro de diapositive 5"/>
          <p:cNvSpPr>
            <a:spLocks noGrp="1"/>
          </p:cNvSpPr>
          <p:nvPr>
            <p:ph type="sldNum" sz="quarter" idx="12"/>
          </p:nvPr>
        </p:nvSpPr>
        <p:spPr/>
        <p:txBody>
          <a:bodyPr/>
          <a:lstStyle>
            <a:lvl1pPr>
              <a:defRPr/>
            </a:lvl1pPr>
          </a:lstStyle>
          <a:p>
            <a:pPr>
              <a:defRPr/>
            </a:pPr>
            <a:fld id="{6CA6AA28-468E-46A5-B338-AB4E8F192F4A}"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4851181-4773-4E38-BEAB-19634377B568}" type="datetime1">
              <a:rPr lang="fr-FR"/>
              <a:pPr>
                <a:defRPr/>
              </a:pPr>
              <a:t>24/09/2012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6" name="Espace réservé du numéro de diapositive 5"/>
          <p:cNvSpPr>
            <a:spLocks noGrp="1"/>
          </p:cNvSpPr>
          <p:nvPr>
            <p:ph type="sldNum" sz="quarter" idx="12"/>
          </p:nvPr>
        </p:nvSpPr>
        <p:spPr/>
        <p:txBody>
          <a:bodyPr/>
          <a:lstStyle>
            <a:lvl1pPr>
              <a:defRPr/>
            </a:lvl1pPr>
          </a:lstStyle>
          <a:p>
            <a:pPr>
              <a:defRPr/>
            </a:pPr>
            <a:fld id="{3D8E1BF4-9135-4233-A2BF-4829FB9A039F}"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A895D5B-DB98-4F61-BBF3-1E58F0320B53}" type="datetime1">
              <a:rPr lang="fr-FR"/>
              <a:pPr>
                <a:defRPr/>
              </a:pPr>
              <a:t>24/09/2012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6" name="Espace réservé du numéro de diapositive 5"/>
          <p:cNvSpPr>
            <a:spLocks noGrp="1"/>
          </p:cNvSpPr>
          <p:nvPr>
            <p:ph type="sldNum" sz="quarter" idx="12"/>
          </p:nvPr>
        </p:nvSpPr>
        <p:spPr/>
        <p:txBody>
          <a:bodyPr/>
          <a:lstStyle>
            <a:lvl1pPr>
              <a:defRPr/>
            </a:lvl1pPr>
          </a:lstStyle>
          <a:p>
            <a:pPr>
              <a:defRPr/>
            </a:pPr>
            <a:fld id="{2750C70A-C9F1-4F78-9D9A-DA1B9503913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A30E9E5-4F9A-47DB-BE00-8903C34D25AF}" type="datetime1">
              <a:rPr lang="fr-FR"/>
              <a:pPr>
                <a:defRPr/>
              </a:pPr>
              <a:t>24/09/2012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6" name="Espace réservé du numéro de diapositive 5"/>
          <p:cNvSpPr>
            <a:spLocks noGrp="1"/>
          </p:cNvSpPr>
          <p:nvPr>
            <p:ph type="sldNum" sz="quarter" idx="12"/>
          </p:nvPr>
        </p:nvSpPr>
        <p:spPr/>
        <p:txBody>
          <a:bodyPr/>
          <a:lstStyle>
            <a:lvl1pPr>
              <a:defRPr/>
            </a:lvl1pPr>
          </a:lstStyle>
          <a:p>
            <a:pPr>
              <a:defRPr/>
            </a:pPr>
            <a:fld id="{D7F8FABD-4FB3-4DE0-9A40-023F9157C44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21A4EE57-3E82-4F72-A5E7-4365CCBD2D7A}" type="datetime1">
              <a:rPr lang="fr-FR"/>
              <a:pPr>
                <a:defRPr/>
              </a:pPr>
              <a:t>24/09/2012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7" name="Espace réservé du numéro de diapositive 5"/>
          <p:cNvSpPr>
            <a:spLocks noGrp="1"/>
          </p:cNvSpPr>
          <p:nvPr>
            <p:ph type="sldNum" sz="quarter" idx="12"/>
          </p:nvPr>
        </p:nvSpPr>
        <p:spPr/>
        <p:txBody>
          <a:bodyPr/>
          <a:lstStyle>
            <a:lvl1pPr>
              <a:defRPr/>
            </a:lvl1pPr>
          </a:lstStyle>
          <a:p>
            <a:pPr>
              <a:defRPr/>
            </a:pPr>
            <a:fld id="{B2590D8C-4010-409E-ABE8-837336C4C98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038EC90C-7DB7-46D3-BF57-1EDAE50FB59B}" type="datetime1">
              <a:rPr lang="fr-FR"/>
              <a:pPr>
                <a:defRPr/>
              </a:pPr>
              <a:t>24/09/2012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9" name="Espace réservé du numéro de diapositive 5"/>
          <p:cNvSpPr>
            <a:spLocks noGrp="1"/>
          </p:cNvSpPr>
          <p:nvPr>
            <p:ph type="sldNum" sz="quarter" idx="12"/>
          </p:nvPr>
        </p:nvSpPr>
        <p:spPr/>
        <p:txBody>
          <a:bodyPr/>
          <a:lstStyle>
            <a:lvl1pPr>
              <a:defRPr/>
            </a:lvl1pPr>
          </a:lstStyle>
          <a:p>
            <a:pPr>
              <a:defRPr/>
            </a:pPr>
            <a:fld id="{7D7F4161-535D-4125-8BF9-86AC26B7BDE9}"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8D886195-EDF7-4AEC-B5E7-41CB8B5CDAD4}" type="datetime1">
              <a:rPr lang="fr-FR"/>
              <a:pPr>
                <a:defRPr/>
              </a:pPr>
              <a:t>24/09/2012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5" name="Espace réservé du numéro de diapositive 5"/>
          <p:cNvSpPr>
            <a:spLocks noGrp="1"/>
          </p:cNvSpPr>
          <p:nvPr>
            <p:ph type="sldNum" sz="quarter" idx="12"/>
          </p:nvPr>
        </p:nvSpPr>
        <p:spPr/>
        <p:txBody>
          <a:bodyPr/>
          <a:lstStyle>
            <a:lvl1pPr>
              <a:defRPr/>
            </a:lvl1pPr>
          </a:lstStyle>
          <a:p>
            <a:pPr>
              <a:defRPr/>
            </a:pPr>
            <a:fld id="{56333600-55A5-4D02-9339-2240E68B104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9E117B5-F08C-4737-ABE2-1B64CAF5A3AF}" type="datetime1">
              <a:rPr lang="fr-FR"/>
              <a:pPr>
                <a:defRPr/>
              </a:pPr>
              <a:t>24/09/2012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4" name="Espace réservé du numéro de diapositive 5"/>
          <p:cNvSpPr>
            <a:spLocks noGrp="1"/>
          </p:cNvSpPr>
          <p:nvPr>
            <p:ph type="sldNum" sz="quarter" idx="12"/>
          </p:nvPr>
        </p:nvSpPr>
        <p:spPr/>
        <p:txBody>
          <a:bodyPr/>
          <a:lstStyle>
            <a:lvl1pPr>
              <a:defRPr/>
            </a:lvl1pPr>
          </a:lstStyle>
          <a:p>
            <a:pPr>
              <a:defRPr/>
            </a:pPr>
            <a:fld id="{6C09A6C4-5658-437E-B92D-6405265619FF}"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24C6C61-ED50-4057-8005-7827F672C832}" type="datetime1">
              <a:rPr lang="fr-FR"/>
              <a:pPr>
                <a:defRPr/>
              </a:pPr>
              <a:t>24/09/2012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7" name="Espace réservé du numéro de diapositive 5"/>
          <p:cNvSpPr>
            <a:spLocks noGrp="1"/>
          </p:cNvSpPr>
          <p:nvPr>
            <p:ph type="sldNum" sz="quarter" idx="12"/>
          </p:nvPr>
        </p:nvSpPr>
        <p:spPr/>
        <p:txBody>
          <a:bodyPr/>
          <a:lstStyle>
            <a:lvl1pPr>
              <a:defRPr/>
            </a:lvl1pPr>
          </a:lstStyle>
          <a:p>
            <a:pPr>
              <a:defRPr/>
            </a:pPr>
            <a:fld id="{15E3FF0C-6D48-4DD9-85E5-CE1C9F06F941}"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109247F-0E4A-41DE-A02E-E63C9BC4D80D}" type="datetime1">
              <a:rPr lang="fr-FR"/>
              <a:pPr>
                <a:defRPr/>
              </a:pPr>
              <a:t>24/09/2012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colloque IDEKI 21/22 Septembre 2012          JM Paragot</a:t>
            </a:r>
          </a:p>
        </p:txBody>
      </p:sp>
      <p:sp>
        <p:nvSpPr>
          <p:cNvPr id="7" name="Espace réservé du numéro de diapositive 5"/>
          <p:cNvSpPr>
            <a:spLocks noGrp="1"/>
          </p:cNvSpPr>
          <p:nvPr>
            <p:ph type="sldNum" sz="quarter" idx="12"/>
          </p:nvPr>
        </p:nvSpPr>
        <p:spPr/>
        <p:txBody>
          <a:bodyPr/>
          <a:lstStyle>
            <a:lvl1pPr>
              <a:defRPr/>
            </a:lvl1pPr>
          </a:lstStyle>
          <a:p>
            <a:pPr>
              <a:defRPr/>
            </a:pPr>
            <a:fld id="{285C76B8-0051-4956-BDD7-799EF5275E7C}"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F0C6FA0-2D8E-4DA5-A029-2675A8D1CA0C}" type="datetime1">
              <a:rPr lang="fr-FR"/>
              <a:pPr>
                <a:defRPr/>
              </a:pPr>
              <a:t>24/09/2012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fr-FR"/>
              <a:t>colloque IDEKI 21/22 Septembre 2012          JM Paragot</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3C5EC33-7A61-458E-A609-EFB34264D745}"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650" y="908050"/>
            <a:ext cx="7772400" cy="2520950"/>
          </a:xfrm>
        </p:spPr>
        <p:txBody>
          <a:bodyPr rtlCol="0">
            <a:normAutofit fontScale="90000"/>
          </a:bodyPr>
          <a:lstStyle/>
          <a:p>
            <a:pPr fontAlgn="auto">
              <a:spcAft>
                <a:spcPts val="0"/>
              </a:spcAft>
              <a:defRPr/>
            </a:pPr>
            <a:r>
              <a:rPr lang="fr-FR" b="1" dirty="0" smtClean="0"/>
              <a:t>« </a:t>
            </a:r>
            <a:r>
              <a:rPr lang="fr-FR" b="1" dirty="0"/>
              <a:t>Invariants professionnels des métiers de l’humain et professionnalisation accentuée »</a:t>
            </a:r>
            <a:endParaRPr lang="fr-FR" dirty="0"/>
          </a:p>
        </p:txBody>
      </p:sp>
      <p:sp>
        <p:nvSpPr>
          <p:cNvPr id="3" name="Sous-titre 2"/>
          <p:cNvSpPr>
            <a:spLocks noGrp="1"/>
          </p:cNvSpPr>
          <p:nvPr>
            <p:ph type="subTitle" idx="1"/>
          </p:nvPr>
        </p:nvSpPr>
        <p:spPr/>
        <p:txBody>
          <a:bodyPr rtlCol="0">
            <a:normAutofit fontScale="92500" lnSpcReduction="10000"/>
          </a:bodyPr>
          <a:lstStyle/>
          <a:p>
            <a:pPr fontAlgn="auto">
              <a:spcAft>
                <a:spcPts val="0"/>
              </a:spcAft>
              <a:buFont typeface="Arial" pitchFamily="34" charset="0"/>
              <a:buNone/>
              <a:defRPr/>
            </a:pPr>
            <a:r>
              <a:rPr lang="fr-FR" i="1" dirty="0"/>
              <a:t>Comment les situations d’inclusion à l’école obligent-elles à une forme d’accentuation de la professionnalité enseignante ?</a:t>
            </a:r>
            <a:endParaRPr lang="fr-FR" dirty="0"/>
          </a:p>
          <a:p>
            <a:pPr fontAlgn="auto">
              <a:spcAft>
                <a:spcPts val="0"/>
              </a:spcAft>
              <a:buFont typeface="Arial" pitchFamily="34" charset="0"/>
              <a:buNone/>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96EF4AFE-F115-411C-BE38-1EE89F88C5B7}" type="slidenum">
              <a:rPr lang="fr-FR"/>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70000" lnSpcReduction="20000"/>
          </a:bodyPr>
          <a:lstStyle/>
          <a:p>
            <a:pPr marL="0" indent="0" algn="just" fontAlgn="auto">
              <a:spcAft>
                <a:spcPts val="0"/>
              </a:spcAft>
              <a:buFont typeface="Arial" pitchFamily="34" charset="0"/>
              <a:buNone/>
              <a:defRPr/>
            </a:pPr>
            <a:r>
              <a:rPr lang="fr-FR" sz="4000" b="1" dirty="0" smtClean="0"/>
              <a:t>Humain, post humain, </a:t>
            </a:r>
            <a:r>
              <a:rPr lang="fr-FR" sz="4000" b="1" dirty="0" err="1" smtClean="0"/>
              <a:t>transhumain</a:t>
            </a:r>
            <a:endParaRPr lang="fr-FR" sz="4000" b="1" dirty="0" smtClean="0"/>
          </a:p>
          <a:p>
            <a:pPr marL="0" indent="0" algn="just" fontAlgn="auto">
              <a:spcAft>
                <a:spcPts val="0"/>
              </a:spcAft>
              <a:buFont typeface="Arial" pitchFamily="34" charset="0"/>
              <a:buNone/>
              <a:defRPr/>
            </a:pPr>
            <a:endParaRPr lang="fr-FR" b="1" dirty="0" smtClean="0"/>
          </a:p>
          <a:p>
            <a:pPr algn="just" fontAlgn="auto">
              <a:spcAft>
                <a:spcPts val="0"/>
              </a:spcAft>
              <a:buFont typeface="Arial" pitchFamily="34" charset="0"/>
              <a:buChar char="•"/>
              <a:defRPr/>
            </a:pPr>
            <a:r>
              <a:rPr lang="fr-FR" dirty="0"/>
              <a:t>En quoi ces </a:t>
            </a:r>
            <a:r>
              <a:rPr lang="fr-FR" dirty="0" smtClean="0"/>
              <a:t>notions actuelles </a:t>
            </a:r>
            <a:r>
              <a:rPr lang="fr-FR" dirty="0"/>
              <a:t>nous conduisent à penser la notion de « métiers de l’humain » comme une forme de résistance aux dérives gestionnaires (post humaines, </a:t>
            </a:r>
            <a:r>
              <a:rPr lang="fr-FR" dirty="0" smtClean="0"/>
              <a:t>barbares) De </a:t>
            </a:r>
            <a:r>
              <a:rPr lang="fr-FR" dirty="0" err="1" smtClean="0"/>
              <a:t>Gauléjac</a:t>
            </a:r>
            <a:r>
              <a:rPr lang="fr-FR" dirty="0" smtClean="0"/>
              <a:t>, 2005</a:t>
            </a:r>
            <a:r>
              <a:rPr lang="fr-FR" dirty="0"/>
              <a:t> ?</a:t>
            </a:r>
          </a:p>
          <a:p>
            <a:pPr algn="just" fontAlgn="auto">
              <a:spcAft>
                <a:spcPts val="0"/>
              </a:spcAft>
              <a:buFont typeface="Arial" pitchFamily="34" charset="0"/>
              <a:buChar char="•"/>
              <a:defRPr/>
            </a:pPr>
            <a:r>
              <a:rPr lang="fr-FR" dirty="0"/>
              <a:t>En acceptant les difficultés, les impensés liés à l’intersubjectivité comme constitutifs de nos métiers autant que la maîtrise des outils et média qui aident les protagonistes à s’engager dans la relation à l’objet (le savoir, le bien commun, le soin).</a:t>
            </a:r>
          </a:p>
          <a:p>
            <a:pPr algn="just" fontAlgn="auto">
              <a:spcAft>
                <a:spcPts val="0"/>
              </a:spcAft>
              <a:buFont typeface="Arial" pitchFamily="34" charset="0"/>
              <a:buChar char="•"/>
              <a:defRPr/>
            </a:pPr>
            <a:r>
              <a:rPr lang="fr-FR" dirty="0"/>
              <a:t>En posant une expertise à construire tout au long de la vie avec ses réalités singulières et fluctuantes.</a:t>
            </a:r>
          </a:p>
          <a:p>
            <a:pPr algn="just" fontAlgn="auto">
              <a:spcAft>
                <a:spcPts val="0"/>
              </a:spcAft>
              <a:buFont typeface="Arial" pitchFamily="34" charset="0"/>
              <a:buChar char="•"/>
              <a:defRPr/>
            </a:pPr>
            <a:r>
              <a:rPr lang="fr-FR" dirty="0"/>
              <a:t>En </a:t>
            </a:r>
            <a:r>
              <a:rPr lang="fr-FR" dirty="0" smtClean="0"/>
              <a:t>acceptant </a:t>
            </a:r>
            <a:r>
              <a:rPr lang="fr-FR" dirty="0"/>
              <a:t>de construire des accentuations momentanées ou durables en fonction de l’Autre, de l’objet de la relation, de soi.</a:t>
            </a:r>
          </a:p>
          <a:p>
            <a:pPr marL="0" indent="0" algn="just" fontAlgn="auto">
              <a:spcAft>
                <a:spcPts val="0"/>
              </a:spcAft>
              <a:buFont typeface="Arial" pitchFamily="34" charset="0"/>
              <a:buNone/>
              <a:defRPr/>
            </a:pP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D558CE69-1FD4-479D-8525-80597504C3B9}" type="slidenum">
              <a:rPr lang="fr-FR"/>
              <a:pPr>
                <a:defRPr/>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fontScale="90000"/>
          </a:bodyPr>
          <a:lstStyle/>
          <a:p>
            <a:pPr fontAlgn="auto">
              <a:spcAft>
                <a:spcPts val="0"/>
              </a:spcAft>
              <a:defRPr/>
            </a:pPr>
            <a:r>
              <a:rPr lang="fr-FR" b="1" dirty="0"/>
              <a:t>Professionnalité </a:t>
            </a:r>
            <a:r>
              <a:rPr lang="fr-FR" b="1" dirty="0" smtClean="0"/>
              <a:t>accentuée</a:t>
            </a:r>
            <a:r>
              <a:rPr lang="fr-FR" dirty="0"/>
              <a:t/>
            </a:r>
            <a:br>
              <a:rPr lang="fr-FR" dirty="0"/>
            </a:br>
            <a:endParaRPr lang="fr-FR" dirty="0"/>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rtlCol="0">
            <a:normAutofit/>
          </a:bodyPr>
          <a:lstStyle/>
          <a:p>
            <a:pPr marL="0" indent="0" algn="just" fontAlgn="auto">
              <a:spcAft>
                <a:spcPts val="0"/>
              </a:spcAft>
              <a:buFont typeface="Arial" pitchFamily="34" charset="0"/>
              <a:buNone/>
              <a:defRPr/>
            </a:pPr>
            <a:r>
              <a:rPr lang="fr-FR" i="1" dirty="0" smtClean="0"/>
              <a:t>Comment les situations d’inclusion à l’école obligent-elles à une forme d’accentuation de la professionnalité enseignante ?</a:t>
            </a:r>
            <a:endParaRPr lang="fr-FR" dirty="0" smtClean="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C2E87793-1BC1-4E00-B0F0-759DFA9D93C1}" type="slidenum">
              <a:rPr lang="fr-FR"/>
              <a:pPr>
                <a:defRPr/>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b="1" dirty="0" smtClean="0"/>
              <a:t>Professionnalité accentuée</a:t>
            </a:r>
            <a:endParaRPr lang="fr-FR" dirty="0"/>
          </a:p>
        </p:txBody>
      </p:sp>
      <p:sp>
        <p:nvSpPr>
          <p:cNvPr id="3" name="Espace réservé du contenu 2"/>
          <p:cNvSpPr>
            <a:spLocks noGrp="1"/>
          </p:cNvSpPr>
          <p:nvPr>
            <p:ph idx="1"/>
          </p:nvPr>
        </p:nvSpPr>
        <p:spPr/>
        <p:txBody>
          <a:bodyPr rtlCol="0">
            <a:normAutofit fontScale="92500" lnSpcReduction="20000"/>
          </a:bodyPr>
          <a:lstStyle/>
          <a:p>
            <a:pPr algn="just" fontAlgn="auto">
              <a:spcAft>
                <a:spcPts val="0"/>
              </a:spcAft>
              <a:buFont typeface="Arial" pitchFamily="34" charset="0"/>
              <a:buChar char="•"/>
              <a:defRPr/>
            </a:pPr>
            <a:r>
              <a:rPr lang="fr-FR" b="1" dirty="0"/>
              <a:t>caractériser la notion de professionnalité accentuée</a:t>
            </a:r>
            <a:r>
              <a:rPr lang="fr-FR" b="1" dirty="0" smtClean="0"/>
              <a:t>.</a:t>
            </a:r>
          </a:p>
          <a:p>
            <a:pPr lvl="1" algn="just" fontAlgn="auto">
              <a:spcAft>
                <a:spcPts val="0"/>
              </a:spcAft>
              <a:buFont typeface="Arial" pitchFamily="34" charset="0"/>
              <a:buChar char="–"/>
              <a:defRPr/>
            </a:pPr>
            <a:r>
              <a:rPr lang="fr-FR" dirty="0"/>
              <a:t>L’idée d’accentuation indique à la fois mettre l’accent sur une lettre ou sur une syllabe, donc sur une partie du tout pour en modifier le sens ou bien renforcer, intensifier un élément jusqu’ici moins perceptible.</a:t>
            </a:r>
          </a:p>
          <a:p>
            <a:pPr lvl="1" algn="just" fontAlgn="auto">
              <a:spcAft>
                <a:spcPts val="0"/>
              </a:spcAft>
              <a:buFont typeface="Arial" pitchFamily="34" charset="0"/>
              <a:buChar char="–"/>
              <a:defRPr/>
            </a:pPr>
            <a:r>
              <a:rPr lang="fr-FR" dirty="0"/>
              <a:t>Pour réaliser l’inclusion il s’avère nécessaire de procéder à des accentuations de parties existantes.</a:t>
            </a:r>
            <a:br>
              <a:rPr lang="fr-FR" dirty="0"/>
            </a:br>
            <a:r>
              <a:rPr lang="fr-FR" dirty="0"/>
              <a:t>L’enseignant dit « spécialisé » n’aurait pas quelque chose en plus (un savoir, une culture, des outils) mais il aurait été amené à produire pour lui-même des accentuations dans sa professionnalité d’enseignant.</a:t>
            </a:r>
          </a:p>
          <a:p>
            <a:pPr lvl="1" algn="just" fontAlgn="auto">
              <a:spcAft>
                <a:spcPts val="0"/>
              </a:spcAft>
              <a:buFont typeface="Arial" pitchFamily="34" charset="0"/>
              <a:buChar char="–"/>
              <a:defRPr/>
            </a:pP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11772B46-F595-43AB-98C8-6E99B76E2CC1}" type="slidenum">
              <a:rPr lang="fr-FR"/>
              <a:pPr>
                <a:defRPr/>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b="1" dirty="0" smtClean="0"/>
              <a:t>Professionnalité accentuée</a:t>
            </a:r>
            <a:endParaRPr lang="fr-FR" dirty="0"/>
          </a:p>
        </p:txBody>
      </p:sp>
      <p:sp>
        <p:nvSpPr>
          <p:cNvPr id="3" name="Espace réservé du contenu 2"/>
          <p:cNvSpPr>
            <a:spLocks noGrp="1"/>
          </p:cNvSpPr>
          <p:nvPr>
            <p:ph idx="1"/>
          </p:nvPr>
        </p:nvSpPr>
        <p:spPr/>
        <p:txBody>
          <a:bodyPr rtlCol="0">
            <a:normAutofit fontScale="92500" lnSpcReduction="10000"/>
          </a:bodyPr>
          <a:lstStyle/>
          <a:p>
            <a:pPr algn="just" fontAlgn="auto">
              <a:spcAft>
                <a:spcPts val="0"/>
              </a:spcAft>
              <a:buFont typeface="Arial" pitchFamily="34" charset="0"/>
              <a:buChar char="•"/>
              <a:defRPr/>
            </a:pPr>
            <a:r>
              <a:rPr lang="fr-FR" b="1" dirty="0"/>
              <a:t>Genre et style </a:t>
            </a:r>
            <a:r>
              <a:rPr lang="fr-FR" b="1" dirty="0" smtClean="0"/>
              <a:t>et accentuations</a:t>
            </a:r>
            <a:endParaRPr lang="fr-FR" dirty="0"/>
          </a:p>
          <a:p>
            <a:pPr lvl="1" algn="just" fontAlgn="auto">
              <a:spcAft>
                <a:spcPts val="0"/>
              </a:spcAft>
              <a:buFont typeface="Arial" pitchFamily="34" charset="0"/>
              <a:buChar char="–"/>
              <a:defRPr/>
            </a:pPr>
            <a:r>
              <a:rPr lang="fr-FR" dirty="0" smtClean="0"/>
              <a:t>Le passage </a:t>
            </a:r>
            <a:r>
              <a:rPr lang="fr-FR" dirty="0"/>
              <a:t>particulier du genre professionnel « enseigner » au style « enseigner et inclure » (Clot et </a:t>
            </a:r>
            <a:r>
              <a:rPr lang="fr-FR" dirty="0" err="1"/>
              <a:t>Faïta</a:t>
            </a:r>
            <a:r>
              <a:rPr lang="fr-FR" dirty="0"/>
              <a:t>, 2000) s’effectuerait selon nous par accentuations. </a:t>
            </a:r>
          </a:p>
          <a:p>
            <a:pPr lvl="1" algn="just" fontAlgn="auto">
              <a:spcAft>
                <a:spcPts val="0"/>
              </a:spcAft>
              <a:buFont typeface="Arial" pitchFamily="34" charset="0"/>
              <a:buChar char="–"/>
              <a:defRPr/>
            </a:pPr>
            <a:r>
              <a:rPr lang="fr-FR" dirty="0" smtClean="0"/>
              <a:t>La Loi </a:t>
            </a:r>
            <a:r>
              <a:rPr lang="fr-FR" dirty="0"/>
              <a:t>de 2005 instituant la norme en matière d’inclusion des personnes en situation de handicap, il devient nécessaire de se </a:t>
            </a:r>
            <a:r>
              <a:rPr lang="fr-FR" dirty="0" smtClean="0"/>
              <a:t>saisir collectivement </a:t>
            </a:r>
            <a:r>
              <a:rPr lang="fr-FR" dirty="0"/>
              <a:t>des savoirs, postures, compétences mobilisés, construits pendant plusieurs décennies à la marge par quelques uns pour en faire des savoirs disponibles pour tous.</a:t>
            </a:r>
          </a:p>
          <a:p>
            <a:pPr lvl="1"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E29CB8EC-1E07-4CAF-9366-F232AD35161E}" type="slidenum">
              <a:rPr lang="fr-FR"/>
              <a:pPr>
                <a:defRPr/>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b="1" dirty="0" smtClean="0"/>
              <a:t>Professionnalité accentuée</a:t>
            </a:r>
            <a:endParaRPr lang="fr-FR" dirty="0"/>
          </a:p>
        </p:txBody>
      </p:sp>
      <p:sp>
        <p:nvSpPr>
          <p:cNvPr id="3" name="Espace réservé du contenu 2"/>
          <p:cNvSpPr>
            <a:spLocks noGrp="1"/>
          </p:cNvSpPr>
          <p:nvPr>
            <p:ph idx="1"/>
          </p:nvPr>
        </p:nvSpPr>
        <p:spPr/>
        <p:txBody>
          <a:bodyPr rtlCol="0">
            <a:normAutofit fontScale="85000" lnSpcReduction="20000"/>
          </a:bodyPr>
          <a:lstStyle/>
          <a:p>
            <a:pPr marL="0" indent="0" algn="just" fontAlgn="auto">
              <a:spcAft>
                <a:spcPts val="0"/>
              </a:spcAft>
              <a:buFont typeface="Arial" pitchFamily="34" charset="0"/>
              <a:buNone/>
              <a:defRPr/>
            </a:pPr>
            <a:r>
              <a:rPr lang="fr-FR" sz="3800" b="1" dirty="0"/>
              <a:t>L’enfant </a:t>
            </a:r>
            <a:r>
              <a:rPr lang="fr-FR" sz="3800" b="1" dirty="0" smtClean="0"/>
              <a:t>prescripteur</a:t>
            </a:r>
            <a:endParaRPr lang="fr-FR" sz="3800" dirty="0"/>
          </a:p>
          <a:p>
            <a:pPr algn="just" fontAlgn="auto">
              <a:spcAft>
                <a:spcPts val="0"/>
              </a:spcAft>
              <a:buFont typeface="Arial" pitchFamily="34" charset="0"/>
              <a:buChar char="•"/>
              <a:defRPr/>
            </a:pPr>
            <a:r>
              <a:rPr lang="fr-FR" dirty="0"/>
              <a:t>Une des caractéristiques du champ de l’enfance inadaptée depuis trente ans (au moins) serait que l’enfant serait encore plus fortement qu’ailleurs un prescripteur de l’activité du maître. Autant dans les moments de préparation, que dans ceux de l’action ou de l’après coup.</a:t>
            </a:r>
          </a:p>
          <a:p>
            <a:pPr algn="just" fontAlgn="auto">
              <a:spcAft>
                <a:spcPts val="0"/>
              </a:spcAft>
              <a:buFont typeface="Arial" pitchFamily="34" charset="0"/>
              <a:buChar char="•"/>
              <a:defRPr/>
            </a:pPr>
            <a:r>
              <a:rPr lang="fr-FR" dirty="0"/>
              <a:t>Comment les élèves, enfants exprimant des besoins éducatifs particuliers, prescrivent des formes de travail, des dispositifs pédagogiques, des formes didactiques, des attitudes relationnelles spécifiques à tous les enseignants, aujourd’hui ?</a:t>
            </a:r>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D30B6B8B-AA16-4243-9A5C-A30D34101EE7}" type="slidenum">
              <a:rPr lang="fr-FR"/>
              <a:pPr>
                <a:defRPr/>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b="1" dirty="0" smtClean="0"/>
              <a:t>Professionnalité accentuée</a:t>
            </a:r>
            <a:endParaRPr lang="fr-FR" dirty="0"/>
          </a:p>
        </p:txBody>
      </p:sp>
      <p:sp>
        <p:nvSpPr>
          <p:cNvPr id="3" name="Espace réservé du contenu 2"/>
          <p:cNvSpPr>
            <a:spLocks noGrp="1"/>
          </p:cNvSpPr>
          <p:nvPr>
            <p:ph idx="1"/>
          </p:nvPr>
        </p:nvSpPr>
        <p:spPr/>
        <p:txBody>
          <a:bodyPr rtlCol="0">
            <a:normAutofit fontScale="55000" lnSpcReduction="20000"/>
          </a:bodyPr>
          <a:lstStyle/>
          <a:p>
            <a:pPr algn="just" fontAlgn="auto">
              <a:spcAft>
                <a:spcPts val="0"/>
              </a:spcAft>
              <a:buFont typeface="Arial" pitchFamily="34" charset="0"/>
              <a:buChar char="•"/>
              <a:defRPr/>
            </a:pPr>
            <a:r>
              <a:rPr lang="fr-FR" sz="5100" b="1" dirty="0"/>
              <a:t> Méthode de travail</a:t>
            </a:r>
            <a:endParaRPr lang="fr-FR" sz="5100" dirty="0"/>
          </a:p>
          <a:p>
            <a:pPr algn="just" fontAlgn="auto">
              <a:spcAft>
                <a:spcPts val="0"/>
              </a:spcAft>
              <a:buFont typeface="Arial" pitchFamily="34" charset="0"/>
              <a:buChar char="•"/>
              <a:defRPr/>
            </a:pPr>
            <a:r>
              <a:rPr lang="fr-FR" dirty="0"/>
              <a:t>Ces premiers éléments que nous soumettons à la réflexion commune ont été constitués progressivement.</a:t>
            </a:r>
          </a:p>
          <a:p>
            <a:pPr algn="just" fontAlgn="auto">
              <a:spcAft>
                <a:spcPts val="0"/>
              </a:spcAft>
              <a:buFont typeface="Arial" pitchFamily="34" charset="0"/>
              <a:buChar char="•"/>
              <a:defRPr/>
            </a:pPr>
            <a:r>
              <a:rPr lang="fr-FR" dirty="0"/>
              <a:t>Tout d’abord deux « verbatim »  réalisés par des enseignantes spécialisées depuis les années 80 qui ont occupé plusieurs fonctions au sein de l’enseignement spécialisé, de l’adaptation et de l’intégration scolaires puis des structures de l’inclusion.</a:t>
            </a:r>
          </a:p>
          <a:p>
            <a:pPr algn="just" fontAlgn="auto">
              <a:spcAft>
                <a:spcPts val="0"/>
              </a:spcAft>
              <a:buFont typeface="Arial" pitchFamily="34" charset="0"/>
              <a:buChar char="•"/>
              <a:defRPr/>
            </a:pPr>
            <a:r>
              <a:rPr lang="fr-FR" dirty="0"/>
              <a:t>Les émergences initiales en première personne impliquée ont permis de construire la cohérence des choix qui ont suivi.</a:t>
            </a:r>
          </a:p>
          <a:p>
            <a:pPr algn="just" fontAlgn="auto">
              <a:spcAft>
                <a:spcPts val="0"/>
              </a:spcAft>
              <a:buFont typeface="Arial" pitchFamily="34" charset="0"/>
              <a:buChar char="•"/>
              <a:defRPr/>
            </a:pPr>
            <a:r>
              <a:rPr lang="fr-FR" dirty="0"/>
              <a:t>Nous avons choisi de focaliser l’attention des deux professionnelles et celle des membres du séminaire sur le moment inaugural de leur installation, prise de fonction dans la classe intégrant des enfants sourds pour l’une, des enfants atteints de trisomie pour l’autre.</a:t>
            </a:r>
          </a:p>
          <a:p>
            <a:pPr algn="just" fontAlgn="auto">
              <a:spcAft>
                <a:spcPts val="0"/>
              </a:spcAft>
              <a:buFont typeface="Arial" pitchFamily="34" charset="0"/>
              <a:buChar char="•"/>
              <a:defRPr/>
            </a:pPr>
            <a:r>
              <a:rPr lang="fr-FR" dirty="0"/>
              <a:t>Le travail de reprise dans l’après coup  a été effectué à partir des souvenirs explicités et des traces écrites mises à disposition de chacun des membres du séminaire à l’avance</a:t>
            </a:r>
            <a:r>
              <a:rPr lang="fr-FR" dirty="0" smtClean="0"/>
              <a:t>.</a:t>
            </a:r>
          </a:p>
          <a:p>
            <a:pPr algn="just" fontAlgn="auto">
              <a:spcAft>
                <a:spcPts val="0"/>
              </a:spcAft>
              <a:buFont typeface="Arial" pitchFamily="34" charset="0"/>
              <a:buChar char="•"/>
              <a:defRPr/>
            </a:pPr>
            <a:r>
              <a:rPr lang="fr-FR" dirty="0" smtClean="0"/>
              <a:t>Les échanges furent intégralement enregistrés et transcrits</a:t>
            </a: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C0FE00F5-074C-4CDE-8983-DB8F3D670A24}" type="slidenum">
              <a:rPr lang="fr-FR"/>
              <a:pPr>
                <a:defRPr/>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b="1" dirty="0" smtClean="0"/>
              <a:t>Professionnalité accentuée</a:t>
            </a:r>
            <a:endParaRPr lang="fr-FR" dirty="0"/>
          </a:p>
        </p:txBody>
      </p:sp>
      <p:sp>
        <p:nvSpPr>
          <p:cNvPr id="3" name="Espace réservé du contenu 2"/>
          <p:cNvSpPr>
            <a:spLocks noGrp="1"/>
          </p:cNvSpPr>
          <p:nvPr>
            <p:ph idx="1"/>
          </p:nvPr>
        </p:nvSpPr>
        <p:spPr/>
        <p:txBody>
          <a:bodyPr rtlCol="0">
            <a:normAutofit fontScale="77500" lnSpcReduction="20000"/>
          </a:bodyPr>
          <a:lstStyle/>
          <a:p>
            <a:pPr marL="0" indent="0" algn="just" fontAlgn="auto">
              <a:spcAft>
                <a:spcPts val="0"/>
              </a:spcAft>
              <a:buFont typeface="Arial" pitchFamily="34" charset="0"/>
              <a:buNone/>
              <a:defRPr/>
            </a:pPr>
            <a:r>
              <a:rPr lang="fr-FR" b="1" dirty="0" smtClean="0"/>
              <a:t> Méthode de travail</a:t>
            </a:r>
            <a:endParaRPr lang="fr-FR" dirty="0" smtClean="0"/>
          </a:p>
          <a:p>
            <a:pPr algn="just" fontAlgn="auto">
              <a:spcAft>
                <a:spcPts val="0"/>
              </a:spcAft>
              <a:buFont typeface="Arial" pitchFamily="34" charset="0"/>
              <a:buChar char="•"/>
              <a:defRPr/>
            </a:pPr>
            <a:r>
              <a:rPr lang="fr-FR" dirty="0" smtClean="0"/>
              <a:t>Ainsi </a:t>
            </a:r>
            <a:r>
              <a:rPr lang="fr-FR" dirty="0"/>
              <a:t>nous avons produit un double effet d’auto confrontation « après coup » avec le discours écrit et les souvenirs pour chacune des volontaires puis une confrontation croisée avec l’ensemble du groupe ou d’allo confrontations (Nantes 2012)</a:t>
            </a:r>
          </a:p>
          <a:p>
            <a:pPr algn="just" fontAlgn="auto">
              <a:spcAft>
                <a:spcPts val="0"/>
              </a:spcAft>
              <a:buFont typeface="Arial" pitchFamily="34" charset="0"/>
              <a:buChar char="•"/>
              <a:defRPr/>
            </a:pPr>
            <a:r>
              <a:rPr lang="fr-FR" dirty="0"/>
              <a:t>Les échos ou émergences individuelles sont venus renforcer, accentuer des éléments particuliers.</a:t>
            </a:r>
          </a:p>
          <a:p>
            <a:pPr algn="just" fontAlgn="auto">
              <a:spcAft>
                <a:spcPts val="0"/>
              </a:spcAft>
              <a:buFont typeface="Arial" pitchFamily="34" charset="0"/>
              <a:buChar char="•"/>
              <a:defRPr/>
            </a:pPr>
            <a:r>
              <a:rPr lang="fr-FR" dirty="0"/>
              <a:t>Une forme de contexture, de croisements des récits et évocations subjectifs en une forme de plus en plus nette qui nous a permis de définir les premiers contours du commun professionnel émergent (émersion collective/ </a:t>
            </a:r>
            <a:r>
              <a:rPr lang="fr-FR" dirty="0" err="1"/>
              <a:t>B.Andrieu</a:t>
            </a:r>
            <a:r>
              <a:rPr lang="fr-FR" dirty="0"/>
              <a:t> 2012 ; </a:t>
            </a:r>
            <a:r>
              <a:rPr lang="fr-FR" dirty="0" err="1"/>
              <a:t>enaction</a:t>
            </a:r>
            <a:r>
              <a:rPr lang="fr-FR" dirty="0"/>
              <a:t> collective </a:t>
            </a:r>
            <a:r>
              <a:rPr lang="fr-FR" dirty="0" err="1"/>
              <a:t>F.Varella</a:t>
            </a:r>
            <a:r>
              <a:rPr lang="fr-FR" dirty="0" smtClean="0"/>
              <a:t>).</a:t>
            </a: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3D8927DB-9708-4CDB-B9CE-4FD63BEB440C}" type="slidenum">
              <a:rPr lang="fr-FR"/>
              <a:pPr>
                <a:defRPr/>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b="1" dirty="0" smtClean="0"/>
              <a:t>Professionnalité accentuée</a:t>
            </a:r>
            <a:endParaRPr lang="fr-FR" dirty="0"/>
          </a:p>
        </p:txBody>
      </p:sp>
      <p:sp>
        <p:nvSpPr>
          <p:cNvPr id="3" name="Espace réservé du contenu 2"/>
          <p:cNvSpPr>
            <a:spLocks noGrp="1"/>
          </p:cNvSpPr>
          <p:nvPr>
            <p:ph idx="1"/>
          </p:nvPr>
        </p:nvSpPr>
        <p:spPr/>
        <p:txBody>
          <a:bodyPr rtlCol="0">
            <a:normAutofit fontScale="92500"/>
          </a:bodyPr>
          <a:lstStyle/>
          <a:p>
            <a:pPr marL="0" indent="0" algn="just" fontAlgn="auto">
              <a:spcAft>
                <a:spcPts val="0"/>
              </a:spcAft>
              <a:buFont typeface="Arial" pitchFamily="34" charset="0"/>
              <a:buNone/>
              <a:defRPr/>
            </a:pPr>
            <a:r>
              <a:rPr lang="fr-FR" b="1" dirty="0" smtClean="0"/>
              <a:t> Méthode de travail</a:t>
            </a:r>
            <a:endParaRPr lang="fr-FR" dirty="0" smtClean="0"/>
          </a:p>
          <a:p>
            <a:pPr algn="just" fontAlgn="auto">
              <a:spcAft>
                <a:spcPts val="0"/>
              </a:spcAft>
              <a:buFont typeface="Arial" pitchFamily="34" charset="0"/>
              <a:buChar char="•"/>
              <a:defRPr/>
            </a:pPr>
            <a:r>
              <a:rPr lang="fr-FR" dirty="0" smtClean="0"/>
              <a:t>En </a:t>
            </a:r>
            <a:r>
              <a:rPr lang="fr-FR" dirty="0"/>
              <a:t>questionnant les moments inauguraux de quelques précurseurs en matière d’inclusion, il nous a semblé possible de repérer les accentuations construites ainsi que les conditions et les étapes de constructions d’une forme d’auto légitimation et de compétences nécessaires au travail avec des élèves handicapés, leurs parents, les collègues et les partenaires divers.</a:t>
            </a:r>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270C216B-074C-4742-A535-5A251C8BEE93}" type="slidenum">
              <a:rPr lang="fr-FR"/>
              <a:pPr>
                <a:defRPr/>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rtlCol="0">
            <a:normAutofit fontScale="90000"/>
          </a:bodyPr>
          <a:lstStyle/>
          <a:p>
            <a:pPr fontAlgn="auto">
              <a:spcAft>
                <a:spcPts val="0"/>
              </a:spcAft>
              <a:defRPr/>
            </a:pPr>
            <a:r>
              <a:rPr lang="fr-FR" b="1" dirty="0" smtClean="0"/>
              <a:t>Professionnalité accentuée : premiers éléments dégagés (6)</a:t>
            </a:r>
            <a:endParaRPr lang="fr-FR" dirty="0"/>
          </a:p>
        </p:txBody>
      </p:sp>
      <p:sp>
        <p:nvSpPr>
          <p:cNvPr id="3" name="Espace réservé du contenu 2"/>
          <p:cNvSpPr>
            <a:spLocks noGrp="1"/>
          </p:cNvSpPr>
          <p:nvPr>
            <p:ph idx="1"/>
          </p:nvPr>
        </p:nvSpPr>
        <p:spPr/>
        <p:txBody>
          <a:bodyPr rtlCol="0">
            <a:normAutofit fontScale="77500" lnSpcReduction="20000"/>
          </a:bodyPr>
          <a:lstStyle/>
          <a:p>
            <a:pPr algn="just" fontAlgn="auto">
              <a:spcAft>
                <a:spcPts val="0"/>
              </a:spcAft>
              <a:buFont typeface="Arial" pitchFamily="34" charset="0"/>
              <a:buChar char="•"/>
              <a:defRPr/>
            </a:pPr>
            <a:r>
              <a:rPr lang="fr-FR" b="1" i="1" dirty="0"/>
              <a:t>Une forme nécessaire de « </a:t>
            </a:r>
            <a:r>
              <a:rPr lang="fr-FR" b="1" i="1" dirty="0" err="1"/>
              <a:t>des-illusion</a:t>
            </a:r>
            <a:r>
              <a:rPr lang="fr-FR" b="1" i="1" dirty="0"/>
              <a:t> »</a:t>
            </a:r>
            <a:r>
              <a:rPr lang="fr-FR" dirty="0"/>
              <a:t> (sortir de l’emprise des illusions)</a:t>
            </a:r>
          </a:p>
          <a:p>
            <a:pPr lvl="1" algn="just" fontAlgn="auto">
              <a:spcAft>
                <a:spcPts val="0"/>
              </a:spcAft>
              <a:buFont typeface="Arial" pitchFamily="34" charset="0"/>
              <a:buChar char="–"/>
              <a:defRPr/>
            </a:pPr>
            <a:r>
              <a:rPr lang="fr-FR" dirty="0"/>
              <a:t>Il nous apparait dès les premières séances de travail  que les savoirs « disponibles » ne seront pas transférables en l’état mais qu’il appartient à chaque professionnel après les avoir identifiés, acceptés comme nécessaires de les construire en soi, pour </a:t>
            </a:r>
            <a:r>
              <a:rPr lang="fr-FR" dirty="0" smtClean="0"/>
              <a:t>soi</a:t>
            </a:r>
          </a:p>
          <a:p>
            <a:pPr lvl="1" algn="just" fontAlgn="auto">
              <a:spcAft>
                <a:spcPts val="0"/>
              </a:spcAft>
              <a:buFont typeface="Arial" pitchFamily="34" charset="0"/>
              <a:buChar char="–"/>
              <a:defRPr/>
            </a:pPr>
            <a:r>
              <a:rPr lang="fr-FR" dirty="0"/>
              <a:t>De les incorporer pour se rendre disponible face aux vicissitudes de l’inclusion. </a:t>
            </a:r>
            <a:endParaRPr lang="fr-FR" dirty="0" smtClean="0"/>
          </a:p>
          <a:p>
            <a:pPr lvl="1" algn="just" fontAlgn="auto">
              <a:spcAft>
                <a:spcPts val="0"/>
              </a:spcAft>
              <a:buFont typeface="Arial" pitchFamily="34" charset="0"/>
              <a:buChar char="–"/>
              <a:defRPr/>
            </a:pPr>
            <a:r>
              <a:rPr lang="fr-FR" dirty="0" smtClean="0"/>
              <a:t>L’illusion </a:t>
            </a:r>
            <a:r>
              <a:rPr lang="fr-FR" dirty="0"/>
              <a:t>d’un savoir extérieur, préconstruit, de « bonnes pratiques » à apprendre serait un frein à la construction (auto socio construction) du style inclusif nécessaire à chacun</a:t>
            </a:r>
            <a:r>
              <a:rPr lang="fr-FR" dirty="0" smtClean="0"/>
              <a:t>.</a:t>
            </a:r>
          </a:p>
          <a:p>
            <a:pPr lvl="1" algn="just" fontAlgn="auto">
              <a:spcAft>
                <a:spcPts val="0"/>
              </a:spcAft>
              <a:buFont typeface="Arial" pitchFamily="34" charset="0"/>
              <a:buChar char="–"/>
              <a:defRPr/>
            </a:pPr>
            <a:r>
              <a:rPr lang="fr-FR" dirty="0" smtClean="0"/>
              <a:t>Le </a:t>
            </a:r>
            <a:r>
              <a:rPr lang="fr-FR" dirty="0"/>
              <a:t>travail à produire avec soi, sur soi pour soi est d’abord un travail de « des illusion ». Au sens où il nous incombe de sortir de l’illusion première pour pouvoir nous consacrer à la construction d’un soi professionnel inclusif.</a:t>
            </a:r>
          </a:p>
          <a:p>
            <a:pPr lvl="1" algn="just" fontAlgn="auto">
              <a:spcAft>
                <a:spcPts val="0"/>
              </a:spcAft>
              <a:buFont typeface="Arial" pitchFamily="34" charset="0"/>
              <a:buChar char="–"/>
              <a:defRPr/>
            </a:pPr>
            <a:endParaRPr lang="fr-FR" dirty="0" smtClean="0"/>
          </a:p>
          <a:p>
            <a:pPr lvl="1" algn="just" fontAlgn="auto">
              <a:spcAft>
                <a:spcPts val="0"/>
              </a:spcAft>
              <a:buFont typeface="Arial" pitchFamily="34" charset="0"/>
              <a:buChar char="–"/>
              <a:defRPr/>
            </a:pPr>
            <a:endParaRPr lang="fr-FR" dirty="0" smtClean="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E001B545-5F8A-4448-B05F-D9D044F66886}" type="slidenum">
              <a:rPr lang="fr-FR"/>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rtlCol="0">
            <a:normAutofit fontScale="90000"/>
          </a:bodyPr>
          <a:lstStyle/>
          <a:p>
            <a:pPr fontAlgn="auto">
              <a:spcAft>
                <a:spcPts val="0"/>
              </a:spcAft>
              <a:defRPr/>
            </a:pPr>
            <a:r>
              <a:rPr lang="fr-FR" b="1" dirty="0" smtClean="0"/>
              <a:t>Professionnalité accentuée : premiers éléments dégagés (6)</a:t>
            </a:r>
            <a:endParaRPr lang="fr-FR" dirty="0"/>
          </a:p>
        </p:txBody>
      </p:sp>
      <p:sp>
        <p:nvSpPr>
          <p:cNvPr id="3" name="Espace réservé du contenu 2"/>
          <p:cNvSpPr>
            <a:spLocks noGrp="1"/>
          </p:cNvSpPr>
          <p:nvPr>
            <p:ph idx="1"/>
          </p:nvPr>
        </p:nvSpPr>
        <p:spPr/>
        <p:txBody>
          <a:bodyPr rtlCol="0">
            <a:normAutofit lnSpcReduction="10000"/>
          </a:bodyPr>
          <a:lstStyle/>
          <a:p>
            <a:pPr algn="just" fontAlgn="auto">
              <a:spcAft>
                <a:spcPts val="0"/>
              </a:spcAft>
              <a:buFont typeface="Arial" pitchFamily="34" charset="0"/>
              <a:buChar char="•"/>
              <a:defRPr/>
            </a:pPr>
            <a:r>
              <a:rPr lang="fr-FR" dirty="0" smtClean="0"/>
              <a:t>La </a:t>
            </a:r>
            <a:r>
              <a:rPr lang="fr-FR" dirty="0"/>
              <a:t>nécessité d’espaces intersubjectifs </a:t>
            </a:r>
            <a:r>
              <a:rPr lang="fr-FR" b="1" i="1" dirty="0"/>
              <a:t>de </a:t>
            </a:r>
            <a:r>
              <a:rPr lang="fr-FR" b="1" i="1" dirty="0" err="1"/>
              <a:t>co</a:t>
            </a:r>
            <a:r>
              <a:rPr lang="fr-FR" b="1" i="1" dirty="0"/>
              <a:t> construction de ce soi professionnel</a:t>
            </a:r>
            <a:r>
              <a:rPr lang="fr-FR" dirty="0"/>
              <a:t> </a:t>
            </a:r>
            <a:endParaRPr lang="fr-FR" dirty="0" smtClean="0"/>
          </a:p>
          <a:p>
            <a:pPr marL="0" indent="0" algn="just" fontAlgn="auto">
              <a:spcAft>
                <a:spcPts val="0"/>
              </a:spcAft>
              <a:buFont typeface="Arial" pitchFamily="34" charset="0"/>
              <a:buNone/>
              <a:defRPr/>
            </a:pPr>
            <a:r>
              <a:rPr lang="fr-FR" dirty="0" smtClean="0"/>
              <a:t>(</a:t>
            </a:r>
            <a:r>
              <a:rPr lang="fr-FR" dirty="0"/>
              <a:t>A. Abraham 1972/1984)</a:t>
            </a:r>
            <a:r>
              <a:rPr lang="fr-FR" b="1" i="1" dirty="0"/>
              <a:t> inclusif</a:t>
            </a:r>
            <a:r>
              <a:rPr lang="fr-FR" dirty="0"/>
              <a:t> qui ne manquera pas d’irriguer peu à peu (pas à pas) l’ensemble de la professionnalité des enseignants</a:t>
            </a:r>
            <a:r>
              <a:rPr lang="fr-FR" dirty="0" smtClean="0"/>
              <a:t>.</a:t>
            </a:r>
          </a:p>
          <a:p>
            <a:pPr lvl="2" algn="just" fontAlgn="auto">
              <a:spcAft>
                <a:spcPts val="0"/>
              </a:spcAft>
              <a:buFont typeface="Arial" pitchFamily="34" charset="0"/>
              <a:buChar char="•"/>
              <a:defRPr/>
            </a:pPr>
            <a:r>
              <a:rPr lang="fr-FR" dirty="0" smtClean="0"/>
              <a:t>Avec les enfants / élèves</a:t>
            </a:r>
          </a:p>
          <a:p>
            <a:pPr lvl="2" algn="just" fontAlgn="auto">
              <a:spcAft>
                <a:spcPts val="0"/>
              </a:spcAft>
              <a:buFont typeface="Arial" pitchFamily="34" charset="0"/>
              <a:buChar char="•"/>
              <a:defRPr/>
            </a:pPr>
            <a:r>
              <a:rPr lang="fr-FR" dirty="0" smtClean="0"/>
              <a:t>Avec les parents</a:t>
            </a:r>
          </a:p>
          <a:p>
            <a:pPr lvl="2" algn="just" fontAlgn="auto">
              <a:spcAft>
                <a:spcPts val="0"/>
              </a:spcAft>
              <a:buFont typeface="Arial" pitchFamily="34" charset="0"/>
              <a:buChar char="•"/>
              <a:defRPr/>
            </a:pPr>
            <a:r>
              <a:rPr lang="fr-FR" dirty="0" smtClean="0"/>
              <a:t>Avec les partenaires </a:t>
            </a:r>
          </a:p>
          <a:p>
            <a:pPr lvl="2" algn="just" fontAlgn="auto">
              <a:spcAft>
                <a:spcPts val="0"/>
              </a:spcAft>
              <a:buFont typeface="Arial" pitchFamily="34" charset="0"/>
              <a:buChar char="•"/>
              <a:defRPr/>
            </a:pPr>
            <a:r>
              <a:rPr lang="fr-FR" dirty="0" smtClean="0"/>
              <a:t>Avec les collègues</a:t>
            </a: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D51F153E-52F1-4155-A4E3-72377B1D2718}" type="slidenum">
              <a:rPr lang="fr-FR"/>
              <a:pPr>
                <a:defRPr/>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pPr fontAlgn="auto">
              <a:spcAft>
                <a:spcPts val="0"/>
              </a:spcAft>
              <a:defRPr/>
            </a:pPr>
            <a:r>
              <a:rPr lang="fr-FR" dirty="0" smtClean="0"/>
              <a:t>Métiers de l’humain</a:t>
            </a:r>
            <a:endParaRPr lang="fr-FR" dirty="0"/>
          </a:p>
        </p:txBody>
      </p:sp>
      <p:sp>
        <p:nvSpPr>
          <p:cNvPr id="16386" name="Espace réservé du contenu 2"/>
          <p:cNvSpPr>
            <a:spLocks noGrp="1"/>
          </p:cNvSpPr>
          <p:nvPr>
            <p:ph idx="1"/>
          </p:nvPr>
        </p:nvSpPr>
        <p:spPr/>
        <p:txBody>
          <a:bodyPr/>
          <a:lstStyle/>
          <a:p>
            <a:pPr algn="just"/>
            <a:r>
              <a:rPr lang="fr-FR" smtClean="0"/>
              <a:t>« Comment dans notre société en difficulté, en transition, il est encore possible de penser les métiers de l’humain, de s’y former et de donner à d’autres les occasions de s’y développer en valorisant des formes actuelles d’expertise ? »</a:t>
            </a:r>
          </a:p>
          <a:p>
            <a:endParaRPr lang="fr-FR" smtClean="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36D9CBBD-132B-4135-BC06-D01F0A69ED17}" type="slidenum">
              <a:rPr lang="fr-FR"/>
              <a:pPr>
                <a:defRPr/>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rtlCol="0">
            <a:normAutofit fontScale="90000"/>
          </a:bodyPr>
          <a:lstStyle/>
          <a:p>
            <a:pPr fontAlgn="auto">
              <a:spcAft>
                <a:spcPts val="0"/>
              </a:spcAft>
              <a:defRPr/>
            </a:pPr>
            <a:r>
              <a:rPr lang="fr-FR" b="1" dirty="0" smtClean="0"/>
              <a:t>Professionnalité accentuée : premiers éléments dégagés (6)</a:t>
            </a:r>
            <a:endParaRPr lang="fr-FR" dirty="0"/>
          </a:p>
        </p:txBody>
      </p:sp>
      <p:sp>
        <p:nvSpPr>
          <p:cNvPr id="34818" name="Espace réservé du contenu 2"/>
          <p:cNvSpPr>
            <a:spLocks noGrp="1"/>
          </p:cNvSpPr>
          <p:nvPr>
            <p:ph idx="1"/>
          </p:nvPr>
        </p:nvSpPr>
        <p:spPr/>
        <p:txBody>
          <a:bodyPr/>
          <a:lstStyle/>
          <a:p>
            <a:pPr algn="just"/>
            <a:r>
              <a:rPr lang="fr-FR" b="1" i="1" smtClean="0"/>
              <a:t>Construire une nouvelle professionnalité basée sur une forme d’ignorance…</a:t>
            </a:r>
            <a:endParaRPr lang="fr-FR" smtClean="0"/>
          </a:p>
          <a:p>
            <a:pPr algn="just"/>
            <a:r>
              <a:rPr lang="fr-FR" b="1" i="1" smtClean="0"/>
              <a:t>Accepter l’impossibilité du générique</a:t>
            </a:r>
          </a:p>
          <a:p>
            <a:pPr algn="just"/>
            <a:r>
              <a:rPr lang="fr-FR" b="1" i="1" smtClean="0"/>
              <a:t>Supporter ’inconfort lié aux temporalités particulières dans les apprentissages qui peuvent nous angoisser ou nous inquiéter</a:t>
            </a:r>
          </a:p>
          <a:p>
            <a:pPr algn="just"/>
            <a:r>
              <a:rPr lang="fr-FR" b="1" i="1" smtClean="0"/>
              <a:t>Accentuation de l’intranquillité partagée</a:t>
            </a:r>
            <a:endParaRPr lang="fr-FR" smtClean="0"/>
          </a:p>
          <a:p>
            <a:pPr algn="just"/>
            <a:endParaRPr lang="fr-FR" smtClean="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AD173C3A-5BE6-43F3-8173-381B4CC43C26}" type="slidenum">
              <a:rPr lang="fr-FR"/>
              <a:pPr>
                <a:defRPr/>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rtlCol="0">
            <a:normAutofit fontScale="90000"/>
          </a:bodyPr>
          <a:lstStyle/>
          <a:p>
            <a:pPr fontAlgn="auto">
              <a:spcAft>
                <a:spcPts val="0"/>
              </a:spcAft>
              <a:defRPr/>
            </a:pPr>
            <a:r>
              <a:rPr lang="fr-FR" b="1" dirty="0" smtClean="0"/>
              <a:t>Professionnalité accentuée : perspectives de travail</a:t>
            </a:r>
            <a:endParaRPr lang="fr-FR" dirty="0"/>
          </a:p>
        </p:txBody>
      </p:sp>
      <p:sp>
        <p:nvSpPr>
          <p:cNvPr id="3" name="Espace réservé du contenu 2"/>
          <p:cNvSpPr>
            <a:spLocks noGrp="1"/>
          </p:cNvSpPr>
          <p:nvPr>
            <p:ph idx="1"/>
          </p:nvPr>
        </p:nvSpPr>
        <p:spPr/>
        <p:txBody>
          <a:bodyPr rtlCol="0">
            <a:normAutofit fontScale="62500" lnSpcReduction="20000"/>
          </a:bodyPr>
          <a:lstStyle/>
          <a:p>
            <a:pPr algn="just" fontAlgn="auto">
              <a:spcAft>
                <a:spcPts val="0"/>
              </a:spcAft>
              <a:buFont typeface="Arial" pitchFamily="34" charset="0"/>
              <a:buChar char="•"/>
              <a:defRPr/>
            </a:pPr>
            <a:r>
              <a:rPr lang="fr-FR" dirty="0" smtClean="0"/>
              <a:t>Confronter des enseignants </a:t>
            </a:r>
            <a:r>
              <a:rPr lang="fr-FR" dirty="0"/>
              <a:t>spécialisés et non spécialisés à des « fragments de professionnalité accentuée ».</a:t>
            </a:r>
          </a:p>
          <a:p>
            <a:pPr algn="just" fontAlgn="auto">
              <a:spcAft>
                <a:spcPts val="0"/>
              </a:spcAft>
              <a:buFont typeface="Arial" pitchFamily="34" charset="0"/>
              <a:buChar char="•"/>
              <a:defRPr/>
            </a:pPr>
            <a:r>
              <a:rPr lang="fr-FR" dirty="0" smtClean="0"/>
              <a:t>Comme </a:t>
            </a:r>
            <a:r>
              <a:rPr lang="fr-FR" dirty="0"/>
              <a:t>les derniers témoignages de Martine, directrice d’école qui a su écrire et décrire son quotidien professionnel, celui de ses collègues et de leurs élèves. A partir </a:t>
            </a:r>
            <a:r>
              <a:rPr lang="fr-FR" dirty="0" smtClean="0"/>
              <a:t>desquels </a:t>
            </a:r>
            <a:r>
              <a:rPr lang="fr-FR" dirty="0"/>
              <a:t>nous avons travaillé individuellement d’abord et par écrit  « travailler c’est écrire et écrire c’est travailler » (</a:t>
            </a:r>
            <a:r>
              <a:rPr lang="fr-FR" dirty="0" err="1"/>
              <a:t>A.Gérard</a:t>
            </a:r>
            <a:r>
              <a:rPr lang="fr-FR" dirty="0"/>
              <a:t> 2004, 2012) puis collectivement en utilisant les objets qui émergeaient des premiers entretiens d’après coup et de chacun de nos écrits préalables.</a:t>
            </a:r>
          </a:p>
          <a:p>
            <a:pPr algn="just" fontAlgn="auto">
              <a:spcAft>
                <a:spcPts val="0"/>
              </a:spcAft>
              <a:buFont typeface="Arial" pitchFamily="34" charset="0"/>
              <a:buChar char="•"/>
              <a:defRPr/>
            </a:pPr>
            <a:r>
              <a:rPr lang="fr-FR" dirty="0" smtClean="0"/>
              <a:t>Des </a:t>
            </a:r>
            <a:r>
              <a:rPr lang="fr-FR" dirty="0"/>
              <a:t>enregistrements sonores comme les témoignages de Patricia et de Marie renforcés par les échos du groupe dans un travail d’après coup (P. </a:t>
            </a:r>
            <a:r>
              <a:rPr lang="fr-FR" dirty="0" err="1"/>
              <a:t>Chaussecourte</a:t>
            </a:r>
            <a:r>
              <a:rPr lang="fr-FR" dirty="0"/>
              <a:t> 2010).</a:t>
            </a:r>
          </a:p>
          <a:p>
            <a:pPr algn="just" fontAlgn="auto">
              <a:spcAft>
                <a:spcPts val="0"/>
              </a:spcAft>
              <a:buFont typeface="Arial" pitchFamily="34" charset="0"/>
              <a:buChar char="•"/>
              <a:defRPr/>
            </a:pPr>
            <a:r>
              <a:rPr lang="fr-FR" dirty="0" smtClean="0"/>
              <a:t>Des </a:t>
            </a:r>
            <a:r>
              <a:rPr lang="fr-FR" dirty="0"/>
              <a:t>enregistrements vidéo qui nous permettront de travailler en auto confrontation simple, croisée (</a:t>
            </a:r>
            <a:r>
              <a:rPr lang="fr-FR" dirty="0" smtClean="0"/>
              <a:t>Clot et </a:t>
            </a:r>
            <a:r>
              <a:rPr lang="fr-FR" dirty="0" err="1"/>
              <a:t>Faïta</a:t>
            </a:r>
            <a:r>
              <a:rPr lang="fr-FR" dirty="0"/>
              <a:t> ),  en regards croisés (</a:t>
            </a:r>
            <a:r>
              <a:rPr lang="fr-FR" dirty="0" err="1"/>
              <a:t>Paragot</a:t>
            </a:r>
            <a:r>
              <a:rPr lang="fr-FR" dirty="0"/>
              <a:t> 2009/2011) dans une perspective d’analyse de l’activité</a:t>
            </a:r>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902A234B-1245-4A8B-BE22-DCE52EC55192}" type="slidenum">
              <a:rPr lang="fr-FR"/>
              <a:pPr>
                <a:defRPr/>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rtlCol="0">
            <a:normAutofit fontScale="90000"/>
          </a:bodyPr>
          <a:lstStyle/>
          <a:p>
            <a:pPr fontAlgn="auto">
              <a:spcAft>
                <a:spcPts val="0"/>
              </a:spcAft>
              <a:defRPr/>
            </a:pPr>
            <a:r>
              <a:rPr lang="fr-FR" b="1" dirty="0" smtClean="0"/>
              <a:t>Professionnalité accentuée : perspectives de travail</a:t>
            </a:r>
            <a:endParaRPr lang="fr-FR" dirty="0"/>
          </a:p>
        </p:txBody>
      </p:sp>
      <p:sp>
        <p:nvSpPr>
          <p:cNvPr id="3" name="Espace réservé du contenu 2"/>
          <p:cNvSpPr>
            <a:spLocks noGrp="1"/>
          </p:cNvSpPr>
          <p:nvPr>
            <p:ph idx="1"/>
          </p:nvPr>
        </p:nvSpPr>
        <p:spPr/>
        <p:txBody>
          <a:bodyPr rtlCol="0">
            <a:normAutofit fontScale="70000" lnSpcReduction="20000"/>
          </a:bodyPr>
          <a:lstStyle/>
          <a:p>
            <a:pPr algn="just" fontAlgn="auto">
              <a:spcAft>
                <a:spcPts val="0"/>
              </a:spcAft>
              <a:buFont typeface="Arial" pitchFamily="34" charset="0"/>
              <a:buChar char="•"/>
              <a:defRPr/>
            </a:pPr>
            <a:r>
              <a:rPr lang="fr-FR" dirty="0" smtClean="0"/>
              <a:t>Une </a:t>
            </a:r>
            <a:r>
              <a:rPr lang="fr-FR" dirty="0"/>
              <a:t>autre piste nous amènera à analyser les effets de la présence d’un second adulte dans une classe comme des éléments d’une professionnalité accentuée</a:t>
            </a:r>
          </a:p>
          <a:p>
            <a:pPr algn="just" fontAlgn="auto">
              <a:spcAft>
                <a:spcPts val="0"/>
              </a:spcAft>
              <a:buFont typeface="Arial" pitchFamily="34" charset="0"/>
              <a:buChar char="•"/>
              <a:defRPr/>
            </a:pPr>
            <a:r>
              <a:rPr lang="fr-FR" dirty="0"/>
              <a:t> En proposant des </a:t>
            </a:r>
            <a:r>
              <a:rPr lang="fr-FR" dirty="0" err="1"/>
              <a:t>co</a:t>
            </a:r>
            <a:r>
              <a:rPr lang="fr-FR" dirty="0"/>
              <a:t> interventions (depuis l’observation participante jusqu’à la </a:t>
            </a:r>
            <a:r>
              <a:rPr lang="fr-FR" dirty="0" err="1"/>
              <a:t>co</a:t>
            </a:r>
            <a:r>
              <a:rPr lang="fr-FR" dirty="0"/>
              <a:t> animation) comme précédemment dans la recherche « charte pour bâtir l’école XXI° siècle » (</a:t>
            </a:r>
            <a:r>
              <a:rPr lang="fr-FR" dirty="0" err="1"/>
              <a:t>Paragot</a:t>
            </a:r>
            <a:r>
              <a:rPr lang="fr-FR" dirty="0"/>
              <a:t> 2000, Marsan, 2002, </a:t>
            </a:r>
            <a:r>
              <a:rPr lang="fr-FR" dirty="0" err="1"/>
              <a:t>Prache</a:t>
            </a:r>
            <a:r>
              <a:rPr lang="fr-FR" dirty="0"/>
              <a:t> 2009)</a:t>
            </a:r>
          </a:p>
          <a:p>
            <a:pPr algn="just" fontAlgn="auto">
              <a:spcAft>
                <a:spcPts val="0"/>
              </a:spcAft>
              <a:buFont typeface="Arial" pitchFamily="34" charset="0"/>
              <a:buChar char="•"/>
              <a:defRPr/>
            </a:pPr>
            <a:r>
              <a:rPr lang="fr-FR" dirty="0"/>
              <a:t>Enfin en questionnant la présence des AVS comme double référence d’autorité,  et comme élément de professionnalité accentuée (Ragot et </a:t>
            </a:r>
            <a:r>
              <a:rPr lang="fr-FR" dirty="0" err="1"/>
              <a:t>Scheune</a:t>
            </a:r>
            <a:r>
              <a:rPr lang="fr-FR" dirty="0"/>
              <a:t> 2011).</a:t>
            </a:r>
          </a:p>
          <a:p>
            <a:pPr marL="0" indent="0" algn="just" fontAlgn="auto">
              <a:spcAft>
                <a:spcPts val="0"/>
              </a:spcAft>
              <a:buFont typeface="Arial" pitchFamily="34" charset="0"/>
              <a:buNone/>
              <a:defRPr/>
            </a:pPr>
            <a:endParaRPr lang="fr-FR" dirty="0"/>
          </a:p>
          <a:p>
            <a:pPr algn="just" fontAlgn="auto">
              <a:spcAft>
                <a:spcPts val="0"/>
              </a:spcAft>
              <a:buFont typeface="Arial" pitchFamily="34" charset="0"/>
              <a:buChar char="•"/>
              <a:defRPr/>
            </a:pPr>
            <a:r>
              <a:rPr lang="fr-FR" dirty="0"/>
              <a:t>Analyser la place faite au savoir dans différents </a:t>
            </a:r>
            <a:r>
              <a:rPr lang="fr-FR" i="1" dirty="0"/>
              <a:t>Projets personnalisés de scolarisation</a:t>
            </a:r>
            <a:r>
              <a:rPr lang="fr-FR" dirty="0"/>
              <a:t> de notre </a:t>
            </a:r>
            <a:r>
              <a:rPr lang="fr-FR" dirty="0" smtClean="0"/>
              <a:t>département (54).</a:t>
            </a: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5154898D-5A9C-4741-A979-D4846B99E521}" type="slidenum">
              <a:rPr lang="fr-FR"/>
              <a:pPr>
                <a:defRPr/>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fontAlgn="auto">
              <a:spcAft>
                <a:spcPts val="0"/>
              </a:spcAft>
              <a:defRPr/>
            </a:pPr>
            <a:r>
              <a:rPr lang="fr-FR" dirty="0" smtClean="0"/>
              <a:t>Conclusion </a:t>
            </a:r>
            <a:endParaRPr lang="fr-FR" dirty="0"/>
          </a:p>
        </p:txBody>
      </p:sp>
      <p:sp>
        <p:nvSpPr>
          <p:cNvPr id="3" name="Espace réservé du contenu 2"/>
          <p:cNvSpPr>
            <a:spLocks noGrp="1"/>
          </p:cNvSpPr>
          <p:nvPr>
            <p:ph idx="1"/>
          </p:nvPr>
        </p:nvSpPr>
        <p:spPr/>
        <p:txBody>
          <a:bodyPr rtlCol="0">
            <a:normAutofit fontScale="85000" lnSpcReduction="10000"/>
          </a:bodyPr>
          <a:lstStyle/>
          <a:p>
            <a:pPr algn="just" fontAlgn="auto">
              <a:spcAft>
                <a:spcPts val="0"/>
              </a:spcAft>
              <a:buFont typeface="Arial" pitchFamily="34" charset="0"/>
              <a:buChar char="•"/>
              <a:defRPr/>
            </a:pPr>
            <a:r>
              <a:rPr lang="fr-FR" dirty="0"/>
              <a:t>A l’heure  de refonder l’école (Juillet 2012) il nous </a:t>
            </a:r>
            <a:r>
              <a:rPr lang="fr-FR" dirty="0" smtClean="0"/>
              <a:t>appartient </a:t>
            </a:r>
            <a:r>
              <a:rPr lang="fr-FR" dirty="0"/>
              <a:t>de penser l’école comme un lieu inclusif dans une société elle-même inclusive.</a:t>
            </a:r>
          </a:p>
          <a:p>
            <a:pPr algn="just" fontAlgn="auto">
              <a:spcAft>
                <a:spcPts val="0"/>
              </a:spcAft>
              <a:buFont typeface="Arial" pitchFamily="34" charset="0"/>
              <a:buChar char="•"/>
              <a:defRPr/>
            </a:pPr>
            <a:r>
              <a:rPr lang="fr-FR" dirty="0"/>
              <a:t>Pour les enseignants et les professionnels des métiers de l’humain cela nécessite de rompre l’isolement professionnel et la solitude pour partager, décrire, analyser des fragments d’activité professionnelle et tenter conjointement de construire un nouveau genre partagé qui saura nourrir de nouveaux styles singuliers, adaptés, respectables mais toujours en mouvement…INTRANQUILITE.</a:t>
            </a:r>
          </a:p>
          <a:p>
            <a:pPr algn="just" fontAlgn="auto">
              <a:spcAft>
                <a:spcPts val="0"/>
              </a:spcAft>
              <a:buFont typeface="Arial" pitchFamily="34" charset="0"/>
              <a:buChar char="•"/>
              <a:defRPr/>
            </a:pPr>
            <a:endParaRPr lang="fr-FR" dirty="0"/>
          </a:p>
          <a:p>
            <a:pPr marL="0" indent="0" algn="just" fontAlgn="auto">
              <a:spcAft>
                <a:spcPts val="0"/>
              </a:spcAft>
              <a:buFont typeface="Arial" pitchFamily="34" charset="0"/>
              <a:buNone/>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6679DB24-3010-4E61-A345-1B48D2022202}" type="slidenum">
              <a:rPr lang="fr-FR"/>
              <a:pPr>
                <a:defRPr/>
              </a:pPr>
              <a:t>23</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a:bodyPr>
          <a:lstStyle/>
          <a:p>
            <a:pPr fontAlgn="auto">
              <a:spcAft>
                <a:spcPts val="0"/>
              </a:spcAft>
              <a:buFont typeface="Arial" pitchFamily="34" charset="0"/>
              <a:buChar char="•"/>
              <a:defRPr/>
            </a:pPr>
            <a:r>
              <a:rPr lang="fr-FR" b="1" dirty="0"/>
              <a:t>Métiers de l’humain</a:t>
            </a:r>
            <a:endParaRPr lang="fr-FR" dirty="0"/>
          </a:p>
          <a:p>
            <a:pPr lvl="1" fontAlgn="auto">
              <a:spcAft>
                <a:spcPts val="0"/>
              </a:spcAft>
              <a:buFont typeface="Arial" pitchFamily="34" charset="0"/>
              <a:buChar char="–"/>
              <a:defRPr/>
            </a:pPr>
            <a:r>
              <a:rPr lang="fr-FR" dirty="0"/>
              <a:t>En construisant </a:t>
            </a:r>
            <a:r>
              <a:rPr lang="fr-FR" dirty="0" smtClean="0"/>
              <a:t>notre </a:t>
            </a:r>
            <a:r>
              <a:rPr lang="fr-FR" dirty="0"/>
              <a:t>premier modèle des métiers de la relation (</a:t>
            </a:r>
            <a:r>
              <a:rPr lang="fr-FR" dirty="0" smtClean="0"/>
              <a:t>1991) puis (1993</a:t>
            </a:r>
            <a:r>
              <a:rPr lang="fr-FR" dirty="0"/>
              <a:t>, 2000, 2005) nous tentions de répondre à la question suivante : </a:t>
            </a:r>
            <a:endParaRPr lang="fr-FR" dirty="0" smtClean="0"/>
          </a:p>
          <a:p>
            <a:pPr marL="457200" lvl="1" indent="0" algn="ctr" fontAlgn="auto">
              <a:spcAft>
                <a:spcPts val="0"/>
              </a:spcAft>
              <a:buFont typeface="Arial" pitchFamily="34" charset="0"/>
              <a:buNone/>
              <a:defRPr/>
            </a:pPr>
            <a:endParaRPr lang="fr-FR" b="1" dirty="0" smtClean="0"/>
          </a:p>
          <a:p>
            <a:pPr marL="457200" lvl="1" indent="0" algn="ctr" fontAlgn="auto">
              <a:spcAft>
                <a:spcPts val="0"/>
              </a:spcAft>
              <a:buFont typeface="Arial" pitchFamily="34" charset="0"/>
              <a:buNone/>
              <a:defRPr/>
            </a:pPr>
            <a:r>
              <a:rPr lang="fr-FR" b="1" dirty="0" smtClean="0"/>
              <a:t>«</a:t>
            </a:r>
            <a:r>
              <a:rPr lang="fr-FR" b="1" dirty="0"/>
              <a:t> </a:t>
            </a:r>
            <a:r>
              <a:rPr lang="fr-FR" b="1" dirty="0" smtClean="0"/>
              <a:t>Qu’est </a:t>
            </a:r>
            <a:r>
              <a:rPr lang="fr-FR" b="1" dirty="0"/>
              <a:t>ce qui fonde une relation professionnelle et la différencie d’une relation hasardeuse, amoureuse, fortuite, désintéressée, intéressée… ? »</a:t>
            </a: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88C7F4E8-9686-488B-AE2F-0F1FCEC1C713}" type="slidenum">
              <a:rPr lang="fr-FR"/>
              <a:pPr>
                <a:defRPr/>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85000" lnSpcReduction="20000"/>
          </a:bodyPr>
          <a:lstStyle/>
          <a:p>
            <a:pPr algn="just" fontAlgn="auto">
              <a:spcAft>
                <a:spcPts val="0"/>
              </a:spcAft>
              <a:buFont typeface="Arial" pitchFamily="34" charset="0"/>
              <a:buChar char="•"/>
              <a:defRPr/>
            </a:pPr>
            <a:r>
              <a:rPr lang="fr-FR" b="1" dirty="0" smtClean="0"/>
              <a:t>Métiers de l’humain</a:t>
            </a:r>
            <a:r>
              <a:rPr lang="fr-FR" dirty="0"/>
              <a:t> </a:t>
            </a:r>
            <a:r>
              <a:rPr lang="fr-FR" dirty="0" smtClean="0"/>
              <a:t>: </a:t>
            </a:r>
            <a:r>
              <a:rPr lang="fr-FR" b="1" dirty="0" smtClean="0"/>
              <a:t>Éléments du modèle </a:t>
            </a:r>
          </a:p>
          <a:p>
            <a:pPr marL="0" indent="0" algn="just" fontAlgn="auto">
              <a:spcAft>
                <a:spcPts val="0"/>
              </a:spcAft>
              <a:buFont typeface="Arial" pitchFamily="34" charset="0"/>
              <a:buNone/>
              <a:defRPr/>
            </a:pPr>
            <a:endParaRPr lang="fr-FR" dirty="0" smtClean="0"/>
          </a:p>
          <a:p>
            <a:pPr marL="0" indent="0" algn="just" fontAlgn="auto">
              <a:spcAft>
                <a:spcPts val="0"/>
              </a:spcAft>
              <a:buFont typeface="Arial" pitchFamily="34" charset="0"/>
              <a:buNone/>
              <a:defRPr/>
            </a:pPr>
            <a:r>
              <a:rPr lang="fr-FR" dirty="0"/>
              <a:t>	</a:t>
            </a:r>
            <a:r>
              <a:rPr lang="fr-FR" dirty="0" smtClean="0"/>
              <a:t>-</a:t>
            </a:r>
            <a:r>
              <a:rPr lang="fr-FR" b="1" dirty="0" smtClean="0"/>
              <a:t> l’objet fondateur </a:t>
            </a:r>
            <a:r>
              <a:rPr lang="fr-FR" dirty="0" smtClean="0"/>
              <a:t>de la relation professionnelle</a:t>
            </a:r>
          </a:p>
          <a:p>
            <a:pPr marL="0" indent="0" algn="just" fontAlgn="auto">
              <a:spcAft>
                <a:spcPts val="0"/>
              </a:spcAft>
              <a:buFont typeface="Arial" pitchFamily="34" charset="0"/>
              <a:buNone/>
              <a:defRPr/>
            </a:pPr>
            <a:endParaRPr lang="fr-FR" dirty="0" smtClean="0"/>
          </a:p>
          <a:p>
            <a:pPr marL="0" indent="0" algn="just" fontAlgn="auto">
              <a:spcAft>
                <a:spcPts val="0"/>
              </a:spcAft>
              <a:buFont typeface="Arial" pitchFamily="34" charset="0"/>
              <a:buNone/>
              <a:defRPr/>
            </a:pPr>
            <a:r>
              <a:rPr lang="fr-FR" dirty="0"/>
              <a:t>	</a:t>
            </a:r>
            <a:r>
              <a:rPr lang="fr-FR" dirty="0" smtClean="0"/>
              <a:t>- </a:t>
            </a:r>
            <a:r>
              <a:rPr lang="fr-FR" b="1" dirty="0" smtClean="0"/>
              <a:t>l’expertise </a:t>
            </a:r>
            <a:r>
              <a:rPr lang="fr-FR" dirty="0" smtClean="0"/>
              <a:t>reconnue de chacun des protagonistes dans son rapport à l’objet (soin, savoir, bien commun)</a:t>
            </a:r>
          </a:p>
          <a:p>
            <a:pPr marL="0" indent="0" algn="just" fontAlgn="auto">
              <a:spcAft>
                <a:spcPts val="0"/>
              </a:spcAft>
              <a:buFont typeface="Arial" pitchFamily="34" charset="0"/>
              <a:buNone/>
              <a:defRPr/>
            </a:pPr>
            <a:endParaRPr lang="fr-FR" dirty="0" smtClean="0"/>
          </a:p>
          <a:p>
            <a:pPr marL="0" indent="0" algn="just" fontAlgn="auto">
              <a:spcAft>
                <a:spcPts val="0"/>
              </a:spcAft>
              <a:buFont typeface="Arial" pitchFamily="34" charset="0"/>
              <a:buNone/>
              <a:defRPr/>
            </a:pPr>
            <a:r>
              <a:rPr lang="fr-FR" dirty="0"/>
              <a:t>	</a:t>
            </a:r>
            <a:r>
              <a:rPr lang="fr-FR" dirty="0" smtClean="0"/>
              <a:t>- </a:t>
            </a:r>
            <a:r>
              <a:rPr lang="fr-FR" b="1" dirty="0" smtClean="0"/>
              <a:t>la distance de professionnalité </a:t>
            </a:r>
            <a:r>
              <a:rPr lang="fr-FR" dirty="0" smtClean="0"/>
              <a:t>comme espace d’amortissement entre le soi professionnel (dont l’expertise ) et le soi personnel (singularité et subjectivité des expériences de chacun, vécu, émotions, déjà là)</a:t>
            </a:r>
          </a:p>
          <a:p>
            <a:pPr marL="0" indent="0" algn="just" fontAlgn="auto">
              <a:spcAft>
                <a:spcPts val="0"/>
              </a:spcAft>
              <a:buFont typeface="Arial" pitchFamily="34" charset="0"/>
              <a:buNone/>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BA4B866A-27AB-47A8-BC29-A5C9FFC46AB7}" type="slidenum">
              <a:rPr lang="fr-FR"/>
              <a:pPr>
                <a:defRPr/>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85000" lnSpcReduction="20000"/>
          </a:bodyPr>
          <a:lstStyle/>
          <a:p>
            <a:pPr marL="0" indent="0" fontAlgn="auto">
              <a:spcAft>
                <a:spcPts val="0"/>
              </a:spcAft>
              <a:buFont typeface="Arial" pitchFamily="34" charset="0"/>
              <a:buNone/>
              <a:defRPr/>
            </a:pPr>
            <a:r>
              <a:rPr lang="fr-FR" b="1" dirty="0"/>
              <a:t>Métiers impossibles</a:t>
            </a:r>
            <a:endParaRPr lang="fr-FR" dirty="0"/>
          </a:p>
          <a:p>
            <a:pPr fontAlgn="auto">
              <a:spcAft>
                <a:spcPts val="0"/>
              </a:spcAft>
              <a:buFont typeface="Arial" pitchFamily="34" charset="0"/>
              <a:buChar char="•"/>
              <a:defRPr/>
            </a:pPr>
            <a:r>
              <a:rPr lang="fr-FR" dirty="0" err="1" smtClean="0"/>
              <a:t>M.Cifali</a:t>
            </a:r>
            <a:r>
              <a:rPr lang="fr-FR" dirty="0" smtClean="0"/>
              <a:t> </a:t>
            </a:r>
            <a:r>
              <a:rPr lang="fr-FR" dirty="0"/>
              <a:t>(1999) analyse l’expression « métier impossible », telle qu’elle apparaît dans deux textes de Sigmund Freud : sa </a:t>
            </a:r>
            <a:r>
              <a:rPr lang="fr-FR" i="1" dirty="0"/>
              <a:t>Préface à “Jeunesse à l’abandon” d’</a:t>
            </a:r>
            <a:r>
              <a:rPr lang="fr-FR" i="1" dirty="0" err="1"/>
              <a:t>Aichhorn</a:t>
            </a:r>
            <a:r>
              <a:rPr lang="fr-FR" dirty="0"/>
              <a:t> (1925) et </a:t>
            </a:r>
            <a:r>
              <a:rPr lang="fr-FR" i="1" dirty="0"/>
              <a:t>Analyse terminée et analyse interminable</a:t>
            </a:r>
            <a:r>
              <a:rPr lang="fr-FR" dirty="0"/>
              <a:t> (1937</a:t>
            </a:r>
            <a:r>
              <a:rPr lang="fr-FR" dirty="0" smtClean="0"/>
              <a:t>).</a:t>
            </a:r>
          </a:p>
          <a:p>
            <a:pPr fontAlgn="auto">
              <a:spcAft>
                <a:spcPts val="0"/>
              </a:spcAft>
              <a:buFont typeface="Arial" pitchFamily="34" charset="0"/>
              <a:buChar char="•"/>
              <a:defRPr/>
            </a:pPr>
            <a:r>
              <a:rPr lang="fr-FR" b="1" dirty="0"/>
              <a:t>« Impossible"</a:t>
            </a:r>
            <a:r>
              <a:rPr lang="fr-FR" dirty="0"/>
              <a:t> renvoie à l’impossibilité d’achever objectivement le travail, d’en définir avec certitude les effets et les contours, donc de s’en attribuer tous les mérites.</a:t>
            </a:r>
          </a:p>
          <a:p>
            <a:pPr fontAlgn="auto">
              <a:spcAft>
                <a:spcPts val="0"/>
              </a:spcAft>
              <a:buFont typeface="Arial" pitchFamily="34" charset="0"/>
              <a:buChar char="•"/>
              <a:defRPr/>
            </a:pPr>
            <a:r>
              <a:rPr lang="fr-FR" dirty="0"/>
              <a:t>« Il serait donc moins question d’« échouer » que d’avoir un succès </a:t>
            </a:r>
            <a:r>
              <a:rPr lang="fr-FR" dirty="0" smtClean="0"/>
              <a:t>insuffisant ».</a:t>
            </a: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5A551D15-1E1A-4AD2-B091-FB0ADC1B3590}" type="slidenum">
              <a:rPr lang="fr-FR"/>
              <a:pPr>
                <a:defRPr/>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92500"/>
          </a:bodyPr>
          <a:lstStyle/>
          <a:p>
            <a:pPr marL="0" indent="0" fontAlgn="auto">
              <a:spcAft>
                <a:spcPts val="0"/>
              </a:spcAft>
              <a:buFont typeface="Arial" pitchFamily="34" charset="0"/>
              <a:buNone/>
              <a:defRPr/>
            </a:pPr>
            <a:r>
              <a:rPr lang="fr-FR" b="1" dirty="0" smtClean="0"/>
              <a:t>Métiers impossibles</a:t>
            </a:r>
            <a:endParaRPr lang="fr-FR" dirty="0" smtClean="0"/>
          </a:p>
          <a:p>
            <a:pPr fontAlgn="auto">
              <a:spcAft>
                <a:spcPts val="0"/>
              </a:spcAft>
              <a:buFont typeface="Arial" pitchFamily="34" charset="0"/>
              <a:buChar char="•"/>
              <a:defRPr/>
            </a:pPr>
            <a:r>
              <a:rPr lang="fr-FR" b="1" dirty="0" smtClean="0"/>
              <a:t>E. Enriquez</a:t>
            </a:r>
            <a:r>
              <a:rPr lang="fr-FR" dirty="0" smtClean="0"/>
              <a:t> </a:t>
            </a:r>
            <a:r>
              <a:rPr lang="fr-FR" dirty="0"/>
              <a:t>(1987) précisait alors que :</a:t>
            </a:r>
          </a:p>
          <a:p>
            <a:pPr marL="0" indent="0" fontAlgn="auto">
              <a:spcAft>
                <a:spcPts val="0"/>
              </a:spcAft>
              <a:buFont typeface="Arial" pitchFamily="34" charset="0"/>
              <a:buNone/>
              <a:defRPr/>
            </a:pPr>
            <a:r>
              <a:rPr lang="fr-FR" dirty="0"/>
              <a:t>«  Ce sont les seuls métiers qui expriment un pouvoir </a:t>
            </a:r>
            <a:r>
              <a:rPr lang="fr-FR" i="1" dirty="0"/>
              <a:t>nu</a:t>
            </a:r>
            <a:r>
              <a:rPr lang="fr-FR" dirty="0"/>
              <a:t> sur les hommes autrement dit un pouvoir </a:t>
            </a:r>
            <a:r>
              <a:rPr lang="fr-FR" b="1" i="1" u="sng" dirty="0"/>
              <a:t>sans médiation</a:t>
            </a:r>
            <a:r>
              <a:rPr lang="fr-FR" dirty="0" smtClean="0"/>
              <a:t>.</a:t>
            </a:r>
            <a:r>
              <a:rPr lang="fr-FR" dirty="0"/>
              <a:t> </a:t>
            </a:r>
            <a:r>
              <a:rPr lang="fr-FR" dirty="0" smtClean="0"/>
              <a:t>Ce sont </a:t>
            </a:r>
            <a:r>
              <a:rPr lang="fr-FR" dirty="0"/>
              <a:t>des </a:t>
            </a:r>
            <a:r>
              <a:rPr lang="fr-FR" i="1" dirty="0"/>
              <a:t>métiers d’artistes</a:t>
            </a:r>
            <a:r>
              <a:rPr lang="fr-FR" dirty="0"/>
              <a:t> qui n’auraient paradoxalement à leur disposition pour exercer leur art que les préceptes moraux et un vague code de déontologie mais qui seraient </a:t>
            </a:r>
            <a:r>
              <a:rPr lang="fr-FR" b="1" dirty="0"/>
              <a:t>démunis de toutes armes techniques</a:t>
            </a:r>
            <a:r>
              <a:rPr lang="fr-FR" dirty="0"/>
              <a:t>. ». </a:t>
            </a:r>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715947EA-9B34-4AE2-A71E-01957AEED9DC}" type="slidenum">
              <a:rPr lang="fr-FR"/>
              <a:pPr>
                <a:defRPr/>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85000" lnSpcReduction="20000"/>
          </a:bodyPr>
          <a:lstStyle/>
          <a:p>
            <a:pPr marL="0" indent="0" algn="just" fontAlgn="auto">
              <a:spcAft>
                <a:spcPts val="0"/>
              </a:spcAft>
              <a:buFont typeface="Arial" pitchFamily="34" charset="0"/>
              <a:buNone/>
              <a:defRPr/>
            </a:pPr>
            <a:r>
              <a:rPr lang="fr-FR" b="1" dirty="0" smtClean="0"/>
              <a:t>Métiers impossibles</a:t>
            </a:r>
            <a:endParaRPr lang="fr-FR" dirty="0" smtClean="0"/>
          </a:p>
          <a:p>
            <a:pPr marL="0" indent="0" algn="just" fontAlgn="auto">
              <a:spcAft>
                <a:spcPts val="0"/>
              </a:spcAft>
              <a:buFont typeface="Arial" pitchFamily="34" charset="0"/>
              <a:buNone/>
              <a:defRPr/>
            </a:pPr>
            <a:r>
              <a:rPr lang="fr-FR" dirty="0" smtClean="0"/>
              <a:t>Aujourd'hui les métiers impossibles sont tous </a:t>
            </a:r>
            <a:r>
              <a:rPr lang="fr-FR" dirty="0" err="1" smtClean="0"/>
              <a:t>médiés</a:t>
            </a:r>
            <a:r>
              <a:rPr lang="fr-FR" dirty="0" smtClean="0"/>
              <a:t>, outillés, techniquement assistés.</a:t>
            </a:r>
          </a:p>
          <a:p>
            <a:pPr marL="0" indent="0" algn="just" fontAlgn="auto">
              <a:spcAft>
                <a:spcPts val="0"/>
              </a:spcAft>
              <a:buFont typeface="Arial" pitchFamily="34" charset="0"/>
              <a:buNone/>
              <a:defRPr/>
            </a:pPr>
            <a:r>
              <a:rPr lang="fr-FR" dirty="0"/>
              <a:t>	</a:t>
            </a:r>
            <a:r>
              <a:rPr lang="fr-FR" b="1" dirty="0"/>
              <a:t>En politique,</a:t>
            </a:r>
            <a:r>
              <a:rPr lang="fr-FR" dirty="0"/>
              <a:t> avec l’information de masse, le contact direct aux </a:t>
            </a:r>
            <a:r>
              <a:rPr lang="fr-FR" dirty="0" smtClean="0"/>
              <a:t>électeurs est devenu l’ordinaire </a:t>
            </a:r>
          </a:p>
          <a:p>
            <a:pPr marL="0" indent="0" algn="just" fontAlgn="auto">
              <a:spcAft>
                <a:spcPts val="0"/>
              </a:spcAft>
              <a:buFont typeface="Arial" pitchFamily="34" charset="0"/>
              <a:buNone/>
              <a:defRPr/>
            </a:pPr>
            <a:r>
              <a:rPr lang="fr-FR" dirty="0"/>
              <a:t>	</a:t>
            </a:r>
            <a:r>
              <a:rPr lang="fr-FR" b="1" dirty="0"/>
              <a:t>En soin</a:t>
            </a:r>
            <a:r>
              <a:rPr lang="fr-FR" dirty="0"/>
              <a:t> avec l’appareillage, la surveillance et l’exploration des corps et des fonctionnalités de plus en plus en plus sophistiqués la médiation technique envahit la relation soignant/soigné</a:t>
            </a:r>
            <a:r>
              <a:rPr lang="fr-FR" dirty="0" smtClean="0"/>
              <a:t>.</a:t>
            </a:r>
          </a:p>
          <a:p>
            <a:pPr marL="0" indent="0" algn="just" fontAlgn="auto">
              <a:spcAft>
                <a:spcPts val="0"/>
              </a:spcAft>
              <a:buFont typeface="Arial" pitchFamily="34" charset="0"/>
              <a:buNone/>
              <a:defRPr/>
            </a:pPr>
            <a:r>
              <a:rPr lang="fr-FR" dirty="0" smtClean="0"/>
              <a:t>	</a:t>
            </a:r>
            <a:r>
              <a:rPr lang="fr-FR" b="1" dirty="0" smtClean="0"/>
              <a:t>En </a:t>
            </a:r>
            <a:r>
              <a:rPr lang="fr-FR" b="1" dirty="0"/>
              <a:t>é</a:t>
            </a:r>
            <a:r>
              <a:rPr lang="fr-FR" b="1" dirty="0" smtClean="0"/>
              <a:t>ducation et formation</a:t>
            </a:r>
            <a:r>
              <a:rPr lang="fr-FR" dirty="0" smtClean="0"/>
              <a:t>, </a:t>
            </a:r>
            <a:r>
              <a:rPr lang="fr-FR" dirty="0"/>
              <a:t>l’apparition des TICE a engendré des formats nouveaux de production et d’échanges de savoirs </a:t>
            </a:r>
            <a:r>
              <a:rPr lang="fr-FR" dirty="0" smtClean="0"/>
              <a:t>comme le WIKI IDEKI.</a:t>
            </a:r>
          </a:p>
          <a:p>
            <a:pPr marL="0" indent="0" algn="just" fontAlgn="auto">
              <a:spcAft>
                <a:spcPts val="0"/>
              </a:spcAft>
              <a:buFont typeface="Arial" pitchFamily="34" charset="0"/>
              <a:buNone/>
              <a:defRPr/>
            </a:pPr>
            <a:endParaRPr lang="fr-FR" dirty="0"/>
          </a:p>
          <a:p>
            <a:pPr marL="0" indent="0" algn="just" fontAlgn="auto">
              <a:spcAft>
                <a:spcPts val="0"/>
              </a:spcAft>
              <a:buFont typeface="Arial" pitchFamily="34" charset="0"/>
              <a:buNone/>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F5EF1CC1-0BFE-44A1-A12E-F610A3536E85}" type="slidenum">
              <a:rPr lang="fr-FR"/>
              <a:pPr>
                <a:defRPr/>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77500" lnSpcReduction="20000"/>
          </a:bodyPr>
          <a:lstStyle/>
          <a:p>
            <a:pPr algn="just" fontAlgn="auto">
              <a:spcAft>
                <a:spcPts val="0"/>
              </a:spcAft>
              <a:buFont typeface="Arial" pitchFamily="34" charset="0"/>
              <a:buChar char="•"/>
              <a:defRPr/>
            </a:pPr>
            <a:endParaRPr lang="fr-FR" dirty="0" smtClean="0"/>
          </a:p>
          <a:p>
            <a:pPr marL="0" indent="0" algn="just" fontAlgn="auto">
              <a:spcAft>
                <a:spcPts val="0"/>
              </a:spcAft>
              <a:buFont typeface="Arial" pitchFamily="34" charset="0"/>
              <a:buNone/>
              <a:defRPr/>
            </a:pPr>
            <a:r>
              <a:rPr lang="fr-FR" b="1" dirty="0"/>
              <a:t>Intelligence, souffrance dans ces métiers</a:t>
            </a:r>
            <a:endParaRPr lang="fr-FR" dirty="0"/>
          </a:p>
          <a:p>
            <a:pPr algn="just" fontAlgn="auto">
              <a:spcAft>
                <a:spcPts val="0"/>
              </a:spcAft>
              <a:buFont typeface="Arial" pitchFamily="34" charset="0"/>
              <a:buChar char="•"/>
              <a:defRPr/>
            </a:pPr>
            <a:r>
              <a:rPr lang="fr-FR" dirty="0"/>
              <a:t>Un humain avec un humain ne peut se réduire à des formes strictement opératoires et objectives. Quand tout a été mis en références, grilles de mission, de compétences il reste encore de la matière subjective au travail.</a:t>
            </a:r>
          </a:p>
          <a:p>
            <a:pPr algn="just" fontAlgn="auto">
              <a:spcAft>
                <a:spcPts val="0"/>
              </a:spcAft>
              <a:buFont typeface="Arial" pitchFamily="34" charset="0"/>
              <a:buChar char="•"/>
              <a:defRPr/>
            </a:pPr>
            <a:r>
              <a:rPr lang="fr-FR" dirty="0"/>
              <a:t>Et ce reste est souvent l’ensemble des petits liens qui permettent l’intelligence du travail, le sens de l’activité, la reconnaissance du </a:t>
            </a:r>
            <a:r>
              <a:rPr lang="fr-FR" dirty="0" smtClean="0"/>
              <a:t>professionnel. Tout cela contribue à renforcer l’estime </a:t>
            </a:r>
            <a:r>
              <a:rPr lang="fr-FR" dirty="0"/>
              <a:t>de soi et </a:t>
            </a:r>
            <a:r>
              <a:rPr lang="fr-FR" dirty="0" smtClean="0"/>
              <a:t>le sentiment </a:t>
            </a:r>
            <a:r>
              <a:rPr lang="fr-FR" dirty="0"/>
              <a:t>d’auto efficacité. </a:t>
            </a:r>
          </a:p>
          <a:p>
            <a:pPr algn="just" fontAlgn="auto">
              <a:spcAft>
                <a:spcPts val="0"/>
              </a:spcAft>
              <a:buFont typeface="Arial" pitchFamily="34" charset="0"/>
              <a:buChar char="•"/>
              <a:defRPr/>
            </a:pPr>
            <a:r>
              <a:rPr lang="fr-FR" dirty="0"/>
              <a:t>Ce sont autant de signes et de nécessité du travail que les professionnels des métiers de l’humain doivent accomplir </a:t>
            </a:r>
            <a:r>
              <a:rPr lang="fr-FR" b="1" dirty="0"/>
              <a:t>avec eux (et non pas sur eux !).</a:t>
            </a:r>
            <a:endParaRPr lang="fr-FR" dirty="0"/>
          </a:p>
          <a:p>
            <a:pPr lvl="1" algn="just" fontAlgn="auto">
              <a:spcAft>
                <a:spcPts val="0"/>
              </a:spcAft>
              <a:buFont typeface="Arial" pitchFamily="34" charset="0"/>
              <a:buChar char="–"/>
              <a:defRPr/>
            </a:pPr>
            <a:endParaRPr lang="fr-FR" dirty="0" smtClean="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7D0AC94C-CEC7-4DED-A5EA-E73811538ABC}" type="slidenum">
              <a:rPr lang="fr-FR"/>
              <a:pPr>
                <a:defRPr/>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fr-FR" dirty="0" smtClean="0"/>
              <a:t>Des métiers de la relation aux métiers de l’humain</a:t>
            </a:r>
            <a:endParaRPr lang="fr-FR" dirty="0"/>
          </a:p>
        </p:txBody>
      </p:sp>
      <p:sp>
        <p:nvSpPr>
          <p:cNvPr id="3" name="Espace réservé du contenu 2"/>
          <p:cNvSpPr>
            <a:spLocks noGrp="1"/>
          </p:cNvSpPr>
          <p:nvPr>
            <p:ph idx="1"/>
          </p:nvPr>
        </p:nvSpPr>
        <p:spPr/>
        <p:txBody>
          <a:bodyPr rtlCol="0">
            <a:normAutofit fontScale="85000" lnSpcReduction="20000"/>
          </a:bodyPr>
          <a:lstStyle/>
          <a:p>
            <a:pPr marL="0" indent="0" algn="just" fontAlgn="auto">
              <a:spcAft>
                <a:spcPts val="0"/>
              </a:spcAft>
              <a:buFont typeface="Arial" pitchFamily="34" charset="0"/>
              <a:buNone/>
              <a:defRPr/>
            </a:pPr>
            <a:r>
              <a:rPr lang="fr-FR" b="1" dirty="0" smtClean="0"/>
              <a:t>Intelligence, souffrance dans ces métiers</a:t>
            </a:r>
            <a:endParaRPr lang="fr-FR" dirty="0" smtClean="0"/>
          </a:p>
          <a:p>
            <a:pPr marL="0" indent="0" algn="just" fontAlgn="auto">
              <a:spcAft>
                <a:spcPts val="0"/>
              </a:spcAft>
              <a:buFont typeface="Arial" pitchFamily="34" charset="0"/>
              <a:buNone/>
              <a:defRPr/>
            </a:pPr>
            <a:r>
              <a:rPr lang="fr-FR" dirty="0"/>
              <a:t>Nous savons également que ce sont des éléments indispensables pour espérer lutter contre les effets de plus </a:t>
            </a:r>
            <a:r>
              <a:rPr lang="fr-FR" dirty="0" smtClean="0"/>
              <a:t>en plus sensibles </a:t>
            </a:r>
            <a:r>
              <a:rPr lang="fr-FR" dirty="0"/>
              <a:t>de la souffrance au </a:t>
            </a:r>
            <a:r>
              <a:rPr lang="fr-FR" dirty="0" smtClean="0"/>
              <a:t>travail</a:t>
            </a:r>
          </a:p>
          <a:p>
            <a:pPr fontAlgn="auto">
              <a:spcAft>
                <a:spcPts val="0"/>
              </a:spcAft>
              <a:buFont typeface="Arial" pitchFamily="34" charset="0"/>
              <a:buChar char="•"/>
              <a:defRPr/>
            </a:pPr>
            <a:r>
              <a:rPr lang="fr-FR" dirty="0" smtClean="0"/>
              <a:t>Christophe </a:t>
            </a:r>
            <a:r>
              <a:rPr lang="fr-FR" dirty="0" err="1"/>
              <a:t>Dejours</a:t>
            </a:r>
            <a:r>
              <a:rPr lang="fr-FR" dirty="0"/>
              <a:t>. </a:t>
            </a:r>
            <a:r>
              <a:rPr lang="fr-FR" i="1" dirty="0"/>
              <a:t>Souffrance en France</a:t>
            </a:r>
            <a:r>
              <a:rPr lang="fr-FR" i="1" dirty="0" smtClean="0"/>
              <a:t>.</a:t>
            </a:r>
          </a:p>
          <a:p>
            <a:pPr marL="0" indent="0" fontAlgn="auto">
              <a:spcAft>
                <a:spcPts val="0"/>
              </a:spcAft>
              <a:buFont typeface="Arial" pitchFamily="34" charset="0"/>
              <a:buNone/>
              <a:defRPr/>
            </a:pPr>
            <a:r>
              <a:rPr lang="fr-FR" i="1" dirty="0" smtClean="0"/>
              <a:t> </a:t>
            </a:r>
            <a:r>
              <a:rPr lang="fr-FR" i="1" dirty="0"/>
              <a:t>La banalisation de l’injustice sociale</a:t>
            </a:r>
            <a:r>
              <a:rPr lang="fr-FR" dirty="0"/>
              <a:t>. Seuil, </a:t>
            </a:r>
            <a:r>
              <a:rPr lang="fr-FR" dirty="0" smtClean="0"/>
              <a:t>1998.</a:t>
            </a:r>
          </a:p>
          <a:p>
            <a:pPr fontAlgn="auto">
              <a:spcAft>
                <a:spcPts val="0"/>
              </a:spcAft>
              <a:buFont typeface="Arial" pitchFamily="34" charset="0"/>
              <a:buChar char="•"/>
              <a:defRPr/>
            </a:pPr>
            <a:r>
              <a:rPr lang="fr-FR" dirty="0" smtClean="0"/>
              <a:t>Blanchard </a:t>
            </a:r>
            <a:r>
              <a:rPr lang="fr-FR" dirty="0" err="1"/>
              <a:t>Laville</a:t>
            </a:r>
            <a:r>
              <a:rPr lang="fr-FR" dirty="0"/>
              <a:t>, (Les </a:t>
            </a:r>
            <a:r>
              <a:rPr lang="fr-FR" i="1" dirty="0"/>
              <a:t>enseignants entre plaisir</a:t>
            </a:r>
            <a:r>
              <a:rPr lang="fr-FR" dirty="0"/>
              <a:t> et </a:t>
            </a:r>
            <a:r>
              <a:rPr lang="fr-FR" i="1" dirty="0"/>
              <a:t>souffrance</a:t>
            </a:r>
            <a:r>
              <a:rPr lang="fr-FR" dirty="0"/>
              <a:t>. </a:t>
            </a:r>
            <a:r>
              <a:rPr lang="fr-FR" b="1" dirty="0"/>
              <a:t>...</a:t>
            </a:r>
            <a:r>
              <a:rPr lang="fr-FR" dirty="0"/>
              <a:t> </a:t>
            </a:r>
            <a:r>
              <a:rPr lang="fr-FR" i="1" dirty="0"/>
              <a:t>Paris</a:t>
            </a:r>
            <a:r>
              <a:rPr lang="fr-FR" dirty="0"/>
              <a:t> : </a:t>
            </a:r>
            <a:r>
              <a:rPr lang="fr-FR" i="1" dirty="0"/>
              <a:t>PUF</a:t>
            </a:r>
            <a:r>
              <a:rPr lang="fr-FR" dirty="0"/>
              <a:t>, </a:t>
            </a:r>
            <a:r>
              <a:rPr lang="fr-FR" i="1" dirty="0" smtClean="0"/>
              <a:t>2001</a:t>
            </a:r>
            <a:r>
              <a:rPr lang="fr-FR" dirty="0" smtClean="0"/>
              <a:t>, </a:t>
            </a:r>
          </a:p>
          <a:p>
            <a:pPr fontAlgn="auto">
              <a:spcAft>
                <a:spcPts val="0"/>
              </a:spcAft>
              <a:buFont typeface="Arial" pitchFamily="34" charset="0"/>
              <a:buChar char="•"/>
              <a:defRPr/>
            </a:pPr>
            <a:r>
              <a:rPr lang="fr-FR" cap="small" dirty="0" err="1" smtClean="0"/>
              <a:t>Lantheaume</a:t>
            </a:r>
            <a:r>
              <a:rPr lang="fr-FR" dirty="0" smtClean="0"/>
              <a:t> </a:t>
            </a:r>
            <a:r>
              <a:rPr lang="fr-FR" dirty="0"/>
              <a:t>Françoise &amp; </a:t>
            </a:r>
            <a:r>
              <a:rPr lang="fr-FR" cap="small" dirty="0" err="1"/>
              <a:t>Hélou</a:t>
            </a:r>
            <a:r>
              <a:rPr lang="fr-FR" dirty="0"/>
              <a:t> Christophe. </a:t>
            </a:r>
            <a:endParaRPr lang="fr-FR" dirty="0" smtClean="0"/>
          </a:p>
          <a:p>
            <a:pPr marL="0" indent="0" fontAlgn="auto">
              <a:spcAft>
                <a:spcPts val="0"/>
              </a:spcAft>
              <a:buFont typeface="Arial" pitchFamily="34" charset="0"/>
              <a:buNone/>
              <a:defRPr/>
            </a:pPr>
            <a:r>
              <a:rPr lang="fr-FR" i="1" dirty="0" smtClean="0"/>
              <a:t>La </a:t>
            </a:r>
            <a:r>
              <a:rPr lang="fr-FR" i="1" dirty="0"/>
              <a:t>souffrance des enseignants. Une sociologie pragmatique du travail enseignant</a:t>
            </a:r>
            <a:r>
              <a:rPr lang="fr-FR" dirty="0"/>
              <a:t>. Paris : PUF, </a:t>
            </a:r>
            <a:r>
              <a:rPr lang="fr-FR" dirty="0" smtClean="0"/>
              <a:t>2008.</a:t>
            </a:r>
            <a:endParaRPr lang="fr-FR" dirty="0"/>
          </a:p>
          <a:p>
            <a:pPr algn="just" fontAlgn="auto">
              <a:spcAft>
                <a:spcPts val="0"/>
              </a:spcAft>
              <a:buFont typeface="Arial" pitchFamily="34" charset="0"/>
              <a:buChar char="•"/>
              <a:defRPr/>
            </a:pPr>
            <a:endParaRPr lang="fr-FR" dirty="0"/>
          </a:p>
        </p:txBody>
      </p:sp>
      <p:sp>
        <p:nvSpPr>
          <p:cNvPr id="4" name="Espace réservé du pied de page 3"/>
          <p:cNvSpPr>
            <a:spLocks noGrp="1"/>
          </p:cNvSpPr>
          <p:nvPr>
            <p:ph type="ftr" sz="quarter" idx="11"/>
          </p:nvPr>
        </p:nvSpPr>
        <p:spPr/>
        <p:txBody>
          <a:bodyPr/>
          <a:lstStyle/>
          <a:p>
            <a:pPr>
              <a:defRPr/>
            </a:pPr>
            <a:r>
              <a:rPr lang="fr-FR"/>
              <a:t>colloque IDEKI 21/22 Septembre 2012          JM Paragot</a:t>
            </a:r>
            <a:endParaRPr lang="fr-FR"/>
          </a:p>
        </p:txBody>
      </p:sp>
      <p:sp>
        <p:nvSpPr>
          <p:cNvPr id="5" name="Espace réservé du numéro de diapositive 4"/>
          <p:cNvSpPr>
            <a:spLocks noGrp="1"/>
          </p:cNvSpPr>
          <p:nvPr>
            <p:ph type="sldNum" sz="quarter" idx="12"/>
          </p:nvPr>
        </p:nvSpPr>
        <p:spPr/>
        <p:txBody>
          <a:bodyPr/>
          <a:lstStyle/>
          <a:p>
            <a:pPr>
              <a:defRPr/>
            </a:pPr>
            <a:fld id="{5F37F0F5-4C92-43AC-8B93-3119ACAA30DD}" type="slidenum">
              <a:rPr lang="fr-FR"/>
              <a:pPr>
                <a:defRPr/>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1980</Words>
  <Application>Microsoft Office PowerPoint</Application>
  <PresentationFormat>Affichage à l'écran (4:3)</PresentationFormat>
  <Paragraphs>162</Paragraphs>
  <Slides>23</Slides>
  <Notes>1</Notes>
  <HiddenSlides>0</HiddenSlides>
  <MMClips>0</MMClips>
  <ScaleCrop>false</ScaleCrop>
  <HeadingPairs>
    <vt:vector size="6" baseType="variant">
      <vt:variant>
        <vt:lpstr>Polices utilisées</vt:lpstr>
      </vt:variant>
      <vt:variant>
        <vt:i4>2</vt:i4>
      </vt:variant>
      <vt:variant>
        <vt:lpstr>Modèle de conception</vt:lpstr>
      </vt:variant>
      <vt:variant>
        <vt:i4>1</vt:i4>
      </vt:variant>
      <vt:variant>
        <vt:lpstr>Titres des diapositives</vt:lpstr>
      </vt:variant>
      <vt:variant>
        <vt:i4>23</vt:i4>
      </vt:variant>
    </vt:vector>
  </HeadingPairs>
  <TitlesOfParts>
    <vt:vector size="26" baseType="lpstr">
      <vt:lpstr>Calibri</vt:lpstr>
      <vt:lpstr>Arial</vt:lpstr>
      <vt:lpstr>Thème Office</vt:lpstr>
      <vt:lpstr>« Invariants professionnels des métiers de l’humain et professionnalisation accentuée »</vt:lpstr>
      <vt:lpstr>Métiers de l’humain</vt:lpstr>
      <vt:lpstr>Diapositive 3</vt:lpstr>
      <vt:lpstr>Diapositive 4</vt:lpstr>
      <vt:lpstr>Diapositive 5</vt:lpstr>
      <vt:lpstr>Diapositive 6</vt:lpstr>
      <vt:lpstr>Diapositive 7</vt:lpstr>
      <vt:lpstr>Diapositive 8</vt:lpstr>
      <vt:lpstr>Diapositive 9</vt:lpstr>
      <vt:lpstr>Diapositive 10</vt:lpstr>
      <vt:lpstr>Professionnalité accentuée </vt:lpstr>
      <vt:lpstr>Professionnalité accentuée</vt:lpstr>
      <vt:lpstr>Professionnalité accentuée</vt:lpstr>
      <vt:lpstr>Professionnalité accentuée</vt:lpstr>
      <vt:lpstr>Professionnalité accentuée</vt:lpstr>
      <vt:lpstr>Professionnalité accentuée</vt:lpstr>
      <vt:lpstr>Professionnalité accentuée</vt:lpstr>
      <vt:lpstr>Professionnalité accentuée : premiers éléments dégagés (6)</vt:lpstr>
      <vt:lpstr>Professionnalité accentuée : premiers éléments dégagés (6)</vt:lpstr>
      <vt:lpstr>Professionnalité accentuée : premiers éléments dégagés (6)</vt:lpstr>
      <vt:lpstr>Professionnalité accentuée : perspectives de travail</vt:lpstr>
      <vt:lpstr>Professionnalité accentuée : perspectives de travail</vt:lpstr>
      <vt:lpstr>Conclusion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Invariants professionnels des métiers de l’humain et professionnalisation accentuée »</dc:title>
  <dc:creator>Frisch</dc:creator>
  <cp:lastModifiedBy>muriel.frisch</cp:lastModifiedBy>
  <cp:revision>14</cp:revision>
  <dcterms:created xsi:type="dcterms:W3CDTF">2012-09-23T16:10:59Z</dcterms:created>
  <dcterms:modified xsi:type="dcterms:W3CDTF">2012-09-24T06:58:15Z</dcterms:modified>
</cp:coreProperties>
</file>