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720263" cy="6480175"/>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264" y="-114"/>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showGuides="1">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sldImg"/>
          </p:nvPr>
        </p:nvSpPr>
        <p:spPr bwMode="auto">
          <a:xfrm>
            <a:off x="1106488" y="812800"/>
            <a:ext cx="5343525" cy="400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755650" y="5078413"/>
            <a:ext cx="6046788" cy="481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fr-FR" smtClean="0"/>
          </a:p>
        </p:txBody>
      </p:sp>
      <p:sp>
        <p:nvSpPr>
          <p:cNvPr id="2051" name="Rectangle 3"/>
          <p:cNvSpPr>
            <a:spLocks noGrp="1" noChangeArrowheads="1"/>
          </p:cNvSpPr>
          <p:nvPr>
            <p:ph type="hdr"/>
          </p:nvPr>
        </p:nvSpPr>
        <p:spPr bwMode="auto">
          <a:xfrm>
            <a:off x="0"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itchFamily="16" charset="0"/>
                <a:ea typeface="Lucida Sans Unicode" charset="0"/>
                <a:cs typeface="Lucida Sans Unicode" charset="0"/>
              </a:defRPr>
            </a:lvl1pPr>
          </a:lstStyle>
          <a:p>
            <a:endParaRPr lang="fr-FR"/>
          </a:p>
        </p:txBody>
      </p:sp>
      <p:sp>
        <p:nvSpPr>
          <p:cNvPr id="2052" name="Rectangle 4"/>
          <p:cNvSpPr>
            <a:spLocks noGrp="1" noChangeArrowheads="1"/>
          </p:cNvSpPr>
          <p:nvPr>
            <p:ph type="dt"/>
          </p:nvPr>
        </p:nvSpPr>
        <p:spPr bwMode="auto">
          <a:xfrm>
            <a:off x="4278313"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itchFamily="16" charset="0"/>
                <a:ea typeface="Lucida Sans Unicode" charset="0"/>
                <a:cs typeface="Lucida Sans Unicode" charset="0"/>
              </a:defRPr>
            </a:lvl1pPr>
          </a:lstStyle>
          <a:p>
            <a:endParaRPr lang="fr-FR"/>
          </a:p>
        </p:txBody>
      </p:sp>
      <p:sp>
        <p:nvSpPr>
          <p:cNvPr id="2053" name="Rectangle 5"/>
          <p:cNvSpPr>
            <a:spLocks noGrp="1" noChangeArrowheads="1"/>
          </p:cNvSpPr>
          <p:nvPr>
            <p:ph type="ftr"/>
          </p:nvPr>
        </p:nvSpPr>
        <p:spPr bwMode="auto">
          <a:xfrm>
            <a:off x="0"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itchFamily="16" charset="0"/>
                <a:ea typeface="Lucida Sans Unicode" charset="0"/>
                <a:cs typeface="Lucida Sans Unicode" charset="0"/>
              </a:defRPr>
            </a:lvl1pPr>
          </a:lstStyle>
          <a:p>
            <a:endParaRPr lang="fr-FR"/>
          </a:p>
        </p:txBody>
      </p:sp>
      <p:sp>
        <p:nvSpPr>
          <p:cNvPr id="2054" name="Rectangle 6"/>
          <p:cNvSpPr>
            <a:spLocks noGrp="1" noChangeArrowheads="1"/>
          </p:cNvSpPr>
          <p:nvPr>
            <p:ph type="sldNum"/>
          </p:nvPr>
        </p:nvSpPr>
        <p:spPr bwMode="auto">
          <a:xfrm>
            <a:off x="4278313"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itchFamily="16" charset="0"/>
                <a:ea typeface="Lucida Sans Unicode" charset="0"/>
                <a:cs typeface="Lucida Sans Unicode" charset="0"/>
              </a:defRPr>
            </a:lvl1pPr>
          </a:lstStyle>
          <a:p>
            <a:fld id="{1FFE12B0-DD21-43EB-8010-971855CCEBC9}" type="slidenum">
              <a:rPr lang="fr-FR"/>
              <a:pPr/>
              <a:t>‹N°›</a:t>
            </a:fld>
            <a:endParaRPr lang="fr-FR"/>
          </a:p>
        </p:txBody>
      </p:sp>
    </p:spTree>
    <p:extLst>
      <p:ext uri="{BB962C8B-B14F-4D97-AF65-F5344CB8AC3E}">
        <p14:creationId xmlns:p14="http://schemas.microsoft.com/office/powerpoint/2010/main" val="350443648"/>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8840E64C-1EC3-4EE5-B45A-A6CAFF16677B}" type="slidenum">
              <a:rPr lang="fr-FR"/>
              <a:pPr/>
              <a:t>1</a:t>
            </a:fld>
            <a:endParaRPr lang="fr-FR"/>
          </a:p>
        </p:txBody>
      </p:sp>
      <p:sp>
        <p:nvSpPr>
          <p:cNvPr id="18433" name="Rectangle 1"/>
          <p:cNvSpPr txBox="1">
            <a:spLocks noChangeArrowheads="1"/>
          </p:cNvSpPr>
          <p:nvPr>
            <p:ph type="sldImg"/>
          </p:nvPr>
        </p:nvSpPr>
        <p:spPr bwMode="auto">
          <a:xfrm>
            <a:off x="773113" y="812800"/>
            <a:ext cx="601186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34" name="Rectangle 2"/>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C60B0C5-49CD-491E-9265-FFF68BA6FC49}" type="slidenum">
              <a:rPr lang="fr-FR"/>
              <a:pPr/>
              <a:t>10</a:t>
            </a:fld>
            <a:endParaRPr lang="fr-FR"/>
          </a:p>
        </p:txBody>
      </p:sp>
      <p:sp>
        <p:nvSpPr>
          <p:cNvPr id="27649" name="Rectangle 1"/>
          <p:cNvSpPr txBox="1">
            <a:spLocks noChangeArrowheads="1"/>
          </p:cNvSpPr>
          <p:nvPr>
            <p:ph type="sldImg"/>
          </p:nvPr>
        </p:nvSpPr>
        <p:spPr bwMode="auto">
          <a:xfrm>
            <a:off x="773113" y="812800"/>
            <a:ext cx="601186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0" name="Rectangle 2"/>
          <p:cNvSpPr txBox="1">
            <a:spLocks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49350BF-03C9-45FE-B661-07876BA45333}" type="slidenum">
              <a:rPr lang="fr-FR"/>
              <a:pPr/>
              <a:t>11</a:t>
            </a:fld>
            <a:endParaRPr lang="fr-FR"/>
          </a:p>
        </p:txBody>
      </p:sp>
      <p:sp>
        <p:nvSpPr>
          <p:cNvPr id="28673" name="Rectangle 1"/>
          <p:cNvSpPr txBox="1">
            <a:spLocks noChangeArrowheads="1"/>
          </p:cNvSpPr>
          <p:nvPr>
            <p:ph type="sldImg"/>
          </p:nvPr>
        </p:nvSpPr>
        <p:spPr bwMode="auto">
          <a:xfrm>
            <a:off x="773113" y="812800"/>
            <a:ext cx="601186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4" name="Rectangle 2"/>
          <p:cNvSpPr txBox="1">
            <a:spLocks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1C5713B2-DAE2-49AE-BF46-C84E1A6EB1DB}" type="slidenum">
              <a:rPr lang="fr-FR"/>
              <a:pPr/>
              <a:t>12</a:t>
            </a:fld>
            <a:endParaRPr lang="fr-FR"/>
          </a:p>
        </p:txBody>
      </p:sp>
      <p:sp>
        <p:nvSpPr>
          <p:cNvPr id="29697" name="Rectangle 1"/>
          <p:cNvSpPr txBox="1">
            <a:spLocks noChangeArrowheads="1"/>
          </p:cNvSpPr>
          <p:nvPr>
            <p:ph type="sldImg"/>
          </p:nvPr>
        </p:nvSpPr>
        <p:spPr bwMode="auto">
          <a:xfrm>
            <a:off x="773113" y="812800"/>
            <a:ext cx="601186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698" name="Rectangle 2"/>
          <p:cNvSpPr txBox="1">
            <a:spLocks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78D3BA5-41A9-46C5-BA94-B0E5DE4465D5}" type="slidenum">
              <a:rPr lang="fr-FR"/>
              <a:pPr/>
              <a:t>13</a:t>
            </a:fld>
            <a:endParaRPr lang="fr-FR"/>
          </a:p>
        </p:txBody>
      </p:sp>
      <p:sp>
        <p:nvSpPr>
          <p:cNvPr id="30721" name="Rectangle 1"/>
          <p:cNvSpPr txBox="1">
            <a:spLocks noChangeArrowheads="1"/>
          </p:cNvSpPr>
          <p:nvPr>
            <p:ph type="sldImg"/>
          </p:nvPr>
        </p:nvSpPr>
        <p:spPr bwMode="auto">
          <a:xfrm>
            <a:off x="773113" y="812800"/>
            <a:ext cx="601186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2" name="Rectangle 2"/>
          <p:cNvSpPr txBox="1">
            <a:spLocks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B784A3A-7B14-4F50-92CE-D055493F60F6}" type="slidenum">
              <a:rPr lang="fr-FR"/>
              <a:pPr/>
              <a:t>14</a:t>
            </a:fld>
            <a:endParaRPr lang="fr-FR"/>
          </a:p>
        </p:txBody>
      </p:sp>
      <p:sp>
        <p:nvSpPr>
          <p:cNvPr id="31745" name="Rectangle 1"/>
          <p:cNvSpPr txBox="1">
            <a:spLocks noChangeArrowheads="1"/>
          </p:cNvSpPr>
          <p:nvPr>
            <p:ph type="sldImg"/>
          </p:nvPr>
        </p:nvSpPr>
        <p:spPr bwMode="auto">
          <a:xfrm>
            <a:off x="773113" y="812800"/>
            <a:ext cx="601186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6" name="Rectangle 2"/>
          <p:cNvSpPr txBox="1">
            <a:spLocks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AE11A99-A149-4CF7-B02C-A633D403F1DE}" type="slidenum">
              <a:rPr lang="fr-FR"/>
              <a:pPr/>
              <a:t>15</a:t>
            </a:fld>
            <a:endParaRPr lang="fr-FR"/>
          </a:p>
        </p:txBody>
      </p:sp>
      <p:sp>
        <p:nvSpPr>
          <p:cNvPr id="32769" name="Rectangle 1"/>
          <p:cNvSpPr txBox="1">
            <a:spLocks noChangeArrowheads="1"/>
          </p:cNvSpPr>
          <p:nvPr>
            <p:ph type="sldImg"/>
          </p:nvPr>
        </p:nvSpPr>
        <p:spPr bwMode="auto">
          <a:xfrm>
            <a:off x="773113" y="812800"/>
            <a:ext cx="601186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0" name="Rectangle 2"/>
          <p:cNvSpPr txBox="1">
            <a:spLocks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CB4C0BC-F51F-4B1B-953D-F6BC9659AC81}" type="slidenum">
              <a:rPr lang="fr-FR"/>
              <a:pPr/>
              <a:t>2</a:t>
            </a:fld>
            <a:endParaRPr lang="fr-FR"/>
          </a:p>
        </p:txBody>
      </p:sp>
      <p:sp>
        <p:nvSpPr>
          <p:cNvPr id="19457" name="Rectangle 1"/>
          <p:cNvSpPr txBox="1">
            <a:spLocks noChangeArrowheads="1"/>
          </p:cNvSpPr>
          <p:nvPr>
            <p:ph type="sldImg"/>
          </p:nvPr>
        </p:nvSpPr>
        <p:spPr bwMode="auto">
          <a:xfrm>
            <a:off x="773113" y="812800"/>
            <a:ext cx="601186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8" name="Rectangle 2"/>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73E3EB80-1CD9-4E20-A056-E7409330E554}" type="slidenum">
              <a:rPr lang="fr-FR"/>
              <a:pPr/>
              <a:t>3</a:t>
            </a:fld>
            <a:endParaRPr lang="fr-FR"/>
          </a:p>
        </p:txBody>
      </p:sp>
      <p:sp>
        <p:nvSpPr>
          <p:cNvPr id="20481" name="Rectangle 1"/>
          <p:cNvSpPr txBox="1">
            <a:spLocks noChangeArrowheads="1"/>
          </p:cNvSpPr>
          <p:nvPr>
            <p:ph type="sldImg"/>
          </p:nvPr>
        </p:nvSpPr>
        <p:spPr bwMode="auto">
          <a:xfrm>
            <a:off x="773113" y="812800"/>
            <a:ext cx="601186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2" name="Rectangle 2"/>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B5CF0A2-B05A-4D8F-8FAC-53816C336E33}" type="slidenum">
              <a:rPr lang="fr-FR"/>
              <a:pPr/>
              <a:t>4</a:t>
            </a:fld>
            <a:endParaRPr lang="fr-FR"/>
          </a:p>
        </p:txBody>
      </p:sp>
      <p:sp>
        <p:nvSpPr>
          <p:cNvPr id="21505" name="Rectangle 1"/>
          <p:cNvSpPr txBox="1">
            <a:spLocks noChangeArrowheads="1"/>
          </p:cNvSpPr>
          <p:nvPr>
            <p:ph type="sldImg"/>
          </p:nvPr>
        </p:nvSpPr>
        <p:spPr bwMode="auto">
          <a:xfrm>
            <a:off x="773113" y="812800"/>
            <a:ext cx="601186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6" name="Rectangle 2"/>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3CCA525-ACBF-469A-80BB-1367AE600F9E}" type="slidenum">
              <a:rPr lang="fr-FR"/>
              <a:pPr/>
              <a:t>5</a:t>
            </a:fld>
            <a:endParaRPr lang="fr-FR"/>
          </a:p>
        </p:txBody>
      </p:sp>
      <p:sp>
        <p:nvSpPr>
          <p:cNvPr id="22529" name="Rectangle 1"/>
          <p:cNvSpPr txBox="1">
            <a:spLocks noChangeArrowheads="1"/>
          </p:cNvSpPr>
          <p:nvPr>
            <p:ph type="sldImg"/>
          </p:nvPr>
        </p:nvSpPr>
        <p:spPr bwMode="auto">
          <a:xfrm>
            <a:off x="773113" y="812800"/>
            <a:ext cx="601186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0" name="Rectangle 2"/>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D661D5C-6074-45BE-B349-D076FF85032A}" type="slidenum">
              <a:rPr lang="fr-FR"/>
              <a:pPr/>
              <a:t>6</a:t>
            </a:fld>
            <a:endParaRPr lang="fr-FR"/>
          </a:p>
        </p:txBody>
      </p:sp>
      <p:sp>
        <p:nvSpPr>
          <p:cNvPr id="23553" name="Rectangle 1"/>
          <p:cNvSpPr txBox="1">
            <a:spLocks noChangeArrowheads="1"/>
          </p:cNvSpPr>
          <p:nvPr>
            <p:ph type="sldImg"/>
          </p:nvPr>
        </p:nvSpPr>
        <p:spPr bwMode="auto">
          <a:xfrm>
            <a:off x="773113" y="812800"/>
            <a:ext cx="601186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4" name="Rectangle 2"/>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460624F1-3EBC-4279-9A04-67818B1D11C2}" type="slidenum">
              <a:rPr lang="fr-FR"/>
              <a:pPr/>
              <a:t>7</a:t>
            </a:fld>
            <a:endParaRPr lang="fr-FR"/>
          </a:p>
        </p:txBody>
      </p:sp>
      <p:sp>
        <p:nvSpPr>
          <p:cNvPr id="24577" name="Rectangle 1"/>
          <p:cNvSpPr txBox="1">
            <a:spLocks noChangeArrowheads="1"/>
          </p:cNvSpPr>
          <p:nvPr>
            <p:ph type="sldImg"/>
          </p:nvPr>
        </p:nvSpPr>
        <p:spPr bwMode="auto">
          <a:xfrm>
            <a:off x="773113" y="812800"/>
            <a:ext cx="601186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78" name="Rectangle 2"/>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7277C98-FA07-4A1E-A400-031E4CC269FB}" type="slidenum">
              <a:rPr lang="fr-FR"/>
              <a:pPr/>
              <a:t>8</a:t>
            </a:fld>
            <a:endParaRPr lang="fr-FR"/>
          </a:p>
        </p:txBody>
      </p:sp>
      <p:sp>
        <p:nvSpPr>
          <p:cNvPr id="25601" name="Rectangle 1"/>
          <p:cNvSpPr txBox="1">
            <a:spLocks noChangeArrowheads="1"/>
          </p:cNvSpPr>
          <p:nvPr>
            <p:ph type="sldImg"/>
          </p:nvPr>
        </p:nvSpPr>
        <p:spPr bwMode="auto">
          <a:xfrm>
            <a:off x="773113" y="812800"/>
            <a:ext cx="601186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2" name="Rectangle 2"/>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7676850C-B37A-4308-8E43-DCCE186974E0}" type="slidenum">
              <a:rPr lang="fr-FR"/>
              <a:pPr/>
              <a:t>9</a:t>
            </a:fld>
            <a:endParaRPr lang="fr-FR"/>
          </a:p>
        </p:txBody>
      </p:sp>
      <p:sp>
        <p:nvSpPr>
          <p:cNvPr id="26625" name="Rectangle 1"/>
          <p:cNvSpPr txBox="1">
            <a:spLocks noChangeArrowheads="1"/>
          </p:cNvSpPr>
          <p:nvPr>
            <p:ph type="sldImg"/>
          </p:nvPr>
        </p:nvSpPr>
        <p:spPr bwMode="auto">
          <a:xfrm>
            <a:off x="773113" y="812800"/>
            <a:ext cx="601186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6" name="Rectangle 2"/>
          <p:cNvSpPr txBox="1">
            <a:spLocks noChangeArrowheads="1"/>
          </p:cNvSpPr>
          <p:nvPr>
            <p:ph type="body" idx="1"/>
          </p:nvPr>
        </p:nvSpPr>
        <p:spPr bwMode="auto">
          <a:xfrm>
            <a:off x="755650" y="5078413"/>
            <a:ext cx="6048375" cy="4721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28663" y="2012950"/>
            <a:ext cx="8262937" cy="1389063"/>
          </a:xfrm>
        </p:spPr>
        <p:txBody>
          <a:bodyPr/>
          <a:lstStyle/>
          <a:p>
            <a:r>
              <a:rPr lang="fr-FR" smtClean="0"/>
              <a:t>Modifiez le style du titre</a:t>
            </a:r>
            <a:endParaRPr lang="fr-FR"/>
          </a:p>
        </p:txBody>
      </p:sp>
      <p:sp>
        <p:nvSpPr>
          <p:cNvPr id="3" name="Sous-titre 2"/>
          <p:cNvSpPr>
            <a:spLocks noGrp="1"/>
          </p:cNvSpPr>
          <p:nvPr>
            <p:ph type="subTitle" idx="1"/>
          </p:nvPr>
        </p:nvSpPr>
        <p:spPr>
          <a:xfrm>
            <a:off x="1457325" y="3671888"/>
            <a:ext cx="6805613" cy="1655762"/>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a:p>
        </p:txBody>
      </p:sp>
      <p:sp>
        <p:nvSpPr>
          <p:cNvPr id="4" name="Espace réservé de la date 3"/>
          <p:cNvSpPr>
            <a:spLocks noGrp="1"/>
          </p:cNvSpPr>
          <p:nvPr>
            <p:ph type="dt" idx="10"/>
          </p:nvPr>
        </p:nvSpPr>
        <p:spPr/>
        <p:txBody>
          <a:bodyPr/>
          <a:lstStyle>
            <a:lvl1pPr>
              <a:defRPr/>
            </a:lvl1pPr>
          </a:lstStyle>
          <a:p>
            <a:endParaRPr lang="fr-FR"/>
          </a:p>
        </p:txBody>
      </p:sp>
      <p:sp>
        <p:nvSpPr>
          <p:cNvPr id="5" name="Espace réservé du pied de page 4"/>
          <p:cNvSpPr>
            <a:spLocks noGrp="1"/>
          </p:cNvSpPr>
          <p:nvPr>
            <p:ph type="ftr" idx="11"/>
          </p:nvPr>
        </p:nvSpPr>
        <p:spPr/>
        <p:txBody>
          <a:bodyPr/>
          <a:lstStyle>
            <a:lvl1pPr>
              <a:defRPr/>
            </a:lvl1pPr>
          </a:lstStyle>
          <a:p>
            <a:endParaRPr lang="fr-FR"/>
          </a:p>
        </p:txBody>
      </p:sp>
      <p:sp>
        <p:nvSpPr>
          <p:cNvPr id="6" name="Espace réservé du numéro de diapositive 5"/>
          <p:cNvSpPr>
            <a:spLocks noGrp="1"/>
          </p:cNvSpPr>
          <p:nvPr>
            <p:ph type="sldNum" idx="12"/>
          </p:nvPr>
        </p:nvSpPr>
        <p:spPr/>
        <p:txBody>
          <a:bodyPr/>
          <a:lstStyle>
            <a:lvl1pPr>
              <a:defRPr/>
            </a:lvl1pPr>
          </a:lstStyle>
          <a:p>
            <a:fld id="{D197B15B-A92A-4FC9-A31E-61D193564CF9}" type="slidenum">
              <a:rPr lang="fr-FR"/>
              <a:pPr/>
              <a:t>‹N°›</a:t>
            </a:fld>
            <a:endParaRPr lang="fr-FR"/>
          </a:p>
        </p:txBody>
      </p:sp>
    </p:spTree>
    <p:extLst>
      <p:ext uri="{BB962C8B-B14F-4D97-AF65-F5344CB8AC3E}">
        <p14:creationId xmlns:p14="http://schemas.microsoft.com/office/powerpoint/2010/main" val="4022473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idx="10"/>
          </p:nvPr>
        </p:nvSpPr>
        <p:spPr/>
        <p:txBody>
          <a:bodyPr/>
          <a:lstStyle>
            <a:lvl1pPr>
              <a:defRPr/>
            </a:lvl1pPr>
          </a:lstStyle>
          <a:p>
            <a:endParaRPr lang="fr-FR"/>
          </a:p>
        </p:txBody>
      </p:sp>
      <p:sp>
        <p:nvSpPr>
          <p:cNvPr id="5" name="Espace réservé du pied de page 4"/>
          <p:cNvSpPr>
            <a:spLocks noGrp="1"/>
          </p:cNvSpPr>
          <p:nvPr>
            <p:ph type="ftr" idx="11"/>
          </p:nvPr>
        </p:nvSpPr>
        <p:spPr/>
        <p:txBody>
          <a:bodyPr/>
          <a:lstStyle>
            <a:lvl1pPr>
              <a:defRPr/>
            </a:lvl1pPr>
          </a:lstStyle>
          <a:p>
            <a:endParaRPr lang="fr-FR"/>
          </a:p>
        </p:txBody>
      </p:sp>
      <p:sp>
        <p:nvSpPr>
          <p:cNvPr id="6" name="Espace réservé du numéro de diapositive 5"/>
          <p:cNvSpPr>
            <a:spLocks noGrp="1"/>
          </p:cNvSpPr>
          <p:nvPr>
            <p:ph type="sldNum" idx="12"/>
          </p:nvPr>
        </p:nvSpPr>
        <p:spPr/>
        <p:txBody>
          <a:bodyPr/>
          <a:lstStyle>
            <a:lvl1pPr>
              <a:defRPr/>
            </a:lvl1pPr>
          </a:lstStyle>
          <a:p>
            <a:fld id="{80A51608-B370-418A-A342-ADD37E2E27F1}" type="slidenum">
              <a:rPr lang="fr-FR"/>
              <a:pPr/>
              <a:t>‹N°›</a:t>
            </a:fld>
            <a:endParaRPr lang="fr-FR"/>
          </a:p>
        </p:txBody>
      </p:sp>
    </p:spTree>
    <p:extLst>
      <p:ext uri="{BB962C8B-B14F-4D97-AF65-F5344CB8AC3E}">
        <p14:creationId xmlns:p14="http://schemas.microsoft.com/office/powerpoint/2010/main" val="3898981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045325" y="258763"/>
            <a:ext cx="2185988" cy="5532437"/>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85775" y="258763"/>
            <a:ext cx="6407150" cy="553243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idx="10"/>
          </p:nvPr>
        </p:nvSpPr>
        <p:spPr/>
        <p:txBody>
          <a:bodyPr/>
          <a:lstStyle>
            <a:lvl1pPr>
              <a:defRPr/>
            </a:lvl1pPr>
          </a:lstStyle>
          <a:p>
            <a:endParaRPr lang="fr-FR"/>
          </a:p>
        </p:txBody>
      </p:sp>
      <p:sp>
        <p:nvSpPr>
          <p:cNvPr id="5" name="Espace réservé du pied de page 4"/>
          <p:cNvSpPr>
            <a:spLocks noGrp="1"/>
          </p:cNvSpPr>
          <p:nvPr>
            <p:ph type="ftr" idx="11"/>
          </p:nvPr>
        </p:nvSpPr>
        <p:spPr/>
        <p:txBody>
          <a:bodyPr/>
          <a:lstStyle>
            <a:lvl1pPr>
              <a:defRPr/>
            </a:lvl1pPr>
          </a:lstStyle>
          <a:p>
            <a:endParaRPr lang="fr-FR"/>
          </a:p>
        </p:txBody>
      </p:sp>
      <p:sp>
        <p:nvSpPr>
          <p:cNvPr id="6" name="Espace réservé du numéro de diapositive 5"/>
          <p:cNvSpPr>
            <a:spLocks noGrp="1"/>
          </p:cNvSpPr>
          <p:nvPr>
            <p:ph type="sldNum" idx="12"/>
          </p:nvPr>
        </p:nvSpPr>
        <p:spPr/>
        <p:txBody>
          <a:bodyPr/>
          <a:lstStyle>
            <a:lvl1pPr>
              <a:defRPr/>
            </a:lvl1pPr>
          </a:lstStyle>
          <a:p>
            <a:fld id="{141730FE-A85F-4901-B394-43EEE0F9A812}" type="slidenum">
              <a:rPr lang="fr-FR"/>
              <a:pPr/>
              <a:t>‹N°›</a:t>
            </a:fld>
            <a:endParaRPr lang="fr-FR"/>
          </a:p>
        </p:txBody>
      </p:sp>
    </p:spTree>
    <p:extLst>
      <p:ext uri="{BB962C8B-B14F-4D97-AF65-F5344CB8AC3E}">
        <p14:creationId xmlns:p14="http://schemas.microsoft.com/office/powerpoint/2010/main" val="1713678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idx="10"/>
          </p:nvPr>
        </p:nvSpPr>
        <p:spPr/>
        <p:txBody>
          <a:bodyPr/>
          <a:lstStyle>
            <a:lvl1pPr>
              <a:defRPr/>
            </a:lvl1pPr>
          </a:lstStyle>
          <a:p>
            <a:endParaRPr lang="fr-FR"/>
          </a:p>
        </p:txBody>
      </p:sp>
      <p:sp>
        <p:nvSpPr>
          <p:cNvPr id="5" name="Espace réservé du pied de page 4"/>
          <p:cNvSpPr>
            <a:spLocks noGrp="1"/>
          </p:cNvSpPr>
          <p:nvPr>
            <p:ph type="ftr" idx="11"/>
          </p:nvPr>
        </p:nvSpPr>
        <p:spPr/>
        <p:txBody>
          <a:bodyPr/>
          <a:lstStyle>
            <a:lvl1pPr>
              <a:defRPr/>
            </a:lvl1pPr>
          </a:lstStyle>
          <a:p>
            <a:endParaRPr lang="fr-FR"/>
          </a:p>
        </p:txBody>
      </p:sp>
      <p:sp>
        <p:nvSpPr>
          <p:cNvPr id="6" name="Espace réservé du numéro de diapositive 5"/>
          <p:cNvSpPr>
            <a:spLocks noGrp="1"/>
          </p:cNvSpPr>
          <p:nvPr>
            <p:ph type="sldNum" idx="12"/>
          </p:nvPr>
        </p:nvSpPr>
        <p:spPr/>
        <p:txBody>
          <a:bodyPr/>
          <a:lstStyle>
            <a:lvl1pPr>
              <a:defRPr/>
            </a:lvl1pPr>
          </a:lstStyle>
          <a:p>
            <a:fld id="{2D37BAAF-75DA-49A2-910B-EDEF63D69E30}" type="slidenum">
              <a:rPr lang="fr-FR"/>
              <a:pPr/>
              <a:t>‹N°›</a:t>
            </a:fld>
            <a:endParaRPr lang="fr-FR"/>
          </a:p>
        </p:txBody>
      </p:sp>
    </p:spTree>
    <p:extLst>
      <p:ext uri="{BB962C8B-B14F-4D97-AF65-F5344CB8AC3E}">
        <p14:creationId xmlns:p14="http://schemas.microsoft.com/office/powerpoint/2010/main" val="775699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68350" y="4164013"/>
            <a:ext cx="8261350" cy="1287462"/>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68350" y="2746375"/>
            <a:ext cx="8261350" cy="1417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Espace réservé de la date 3"/>
          <p:cNvSpPr>
            <a:spLocks noGrp="1"/>
          </p:cNvSpPr>
          <p:nvPr>
            <p:ph type="dt" idx="10"/>
          </p:nvPr>
        </p:nvSpPr>
        <p:spPr/>
        <p:txBody>
          <a:bodyPr/>
          <a:lstStyle>
            <a:lvl1pPr>
              <a:defRPr/>
            </a:lvl1pPr>
          </a:lstStyle>
          <a:p>
            <a:endParaRPr lang="fr-FR"/>
          </a:p>
        </p:txBody>
      </p:sp>
      <p:sp>
        <p:nvSpPr>
          <p:cNvPr id="5" name="Espace réservé du pied de page 4"/>
          <p:cNvSpPr>
            <a:spLocks noGrp="1"/>
          </p:cNvSpPr>
          <p:nvPr>
            <p:ph type="ftr" idx="11"/>
          </p:nvPr>
        </p:nvSpPr>
        <p:spPr/>
        <p:txBody>
          <a:bodyPr/>
          <a:lstStyle>
            <a:lvl1pPr>
              <a:defRPr/>
            </a:lvl1pPr>
          </a:lstStyle>
          <a:p>
            <a:endParaRPr lang="fr-FR"/>
          </a:p>
        </p:txBody>
      </p:sp>
      <p:sp>
        <p:nvSpPr>
          <p:cNvPr id="6" name="Espace réservé du numéro de diapositive 5"/>
          <p:cNvSpPr>
            <a:spLocks noGrp="1"/>
          </p:cNvSpPr>
          <p:nvPr>
            <p:ph type="sldNum" idx="12"/>
          </p:nvPr>
        </p:nvSpPr>
        <p:spPr/>
        <p:txBody>
          <a:bodyPr/>
          <a:lstStyle>
            <a:lvl1pPr>
              <a:defRPr/>
            </a:lvl1pPr>
          </a:lstStyle>
          <a:p>
            <a:fld id="{84342C08-9F2E-4BAF-8BE9-A4C21E9DCE21}" type="slidenum">
              <a:rPr lang="fr-FR"/>
              <a:pPr/>
              <a:t>‹N°›</a:t>
            </a:fld>
            <a:endParaRPr lang="fr-FR"/>
          </a:p>
        </p:txBody>
      </p:sp>
    </p:spTree>
    <p:extLst>
      <p:ext uri="{BB962C8B-B14F-4D97-AF65-F5344CB8AC3E}">
        <p14:creationId xmlns:p14="http://schemas.microsoft.com/office/powerpoint/2010/main" val="1907028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85775" y="1516063"/>
            <a:ext cx="4295775" cy="42751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933950" y="1516063"/>
            <a:ext cx="4297363" cy="42751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idx="10"/>
          </p:nvPr>
        </p:nvSpPr>
        <p:spPr/>
        <p:txBody>
          <a:bodyPr/>
          <a:lstStyle>
            <a:lvl1pPr>
              <a:defRPr/>
            </a:lvl1pPr>
          </a:lstStyle>
          <a:p>
            <a:endParaRPr lang="fr-FR"/>
          </a:p>
        </p:txBody>
      </p:sp>
      <p:sp>
        <p:nvSpPr>
          <p:cNvPr id="6" name="Espace réservé du pied de page 5"/>
          <p:cNvSpPr>
            <a:spLocks noGrp="1"/>
          </p:cNvSpPr>
          <p:nvPr>
            <p:ph type="ftr" idx="11"/>
          </p:nvPr>
        </p:nvSpPr>
        <p:spPr/>
        <p:txBody>
          <a:bodyPr/>
          <a:lstStyle>
            <a:lvl1pPr>
              <a:defRPr/>
            </a:lvl1pPr>
          </a:lstStyle>
          <a:p>
            <a:endParaRPr lang="fr-FR"/>
          </a:p>
        </p:txBody>
      </p:sp>
      <p:sp>
        <p:nvSpPr>
          <p:cNvPr id="7" name="Espace réservé du numéro de diapositive 6"/>
          <p:cNvSpPr>
            <a:spLocks noGrp="1"/>
          </p:cNvSpPr>
          <p:nvPr>
            <p:ph type="sldNum" idx="12"/>
          </p:nvPr>
        </p:nvSpPr>
        <p:spPr/>
        <p:txBody>
          <a:bodyPr/>
          <a:lstStyle>
            <a:lvl1pPr>
              <a:defRPr/>
            </a:lvl1pPr>
          </a:lstStyle>
          <a:p>
            <a:fld id="{C2281396-3184-4AFC-9CFF-F1F0D8BA77D8}" type="slidenum">
              <a:rPr lang="fr-FR"/>
              <a:pPr/>
              <a:t>‹N°›</a:t>
            </a:fld>
            <a:endParaRPr lang="fr-FR"/>
          </a:p>
        </p:txBody>
      </p:sp>
    </p:spTree>
    <p:extLst>
      <p:ext uri="{BB962C8B-B14F-4D97-AF65-F5344CB8AC3E}">
        <p14:creationId xmlns:p14="http://schemas.microsoft.com/office/powerpoint/2010/main" val="1597597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85775" y="258763"/>
            <a:ext cx="8748713" cy="1081087"/>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85775" y="1450975"/>
            <a:ext cx="4295775" cy="6048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85775" y="2055813"/>
            <a:ext cx="4295775" cy="37322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937125" y="1450975"/>
            <a:ext cx="4297363" cy="6048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937125" y="2055813"/>
            <a:ext cx="4297363" cy="37322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idx="10"/>
          </p:nvPr>
        </p:nvSpPr>
        <p:spPr/>
        <p:txBody>
          <a:bodyPr/>
          <a:lstStyle>
            <a:lvl1pPr>
              <a:defRPr/>
            </a:lvl1pPr>
          </a:lstStyle>
          <a:p>
            <a:endParaRPr lang="fr-FR"/>
          </a:p>
        </p:txBody>
      </p:sp>
      <p:sp>
        <p:nvSpPr>
          <p:cNvPr id="8" name="Espace réservé du pied de page 7"/>
          <p:cNvSpPr>
            <a:spLocks noGrp="1"/>
          </p:cNvSpPr>
          <p:nvPr>
            <p:ph type="ftr" idx="11"/>
          </p:nvPr>
        </p:nvSpPr>
        <p:spPr/>
        <p:txBody>
          <a:bodyPr/>
          <a:lstStyle>
            <a:lvl1pPr>
              <a:defRPr/>
            </a:lvl1pPr>
          </a:lstStyle>
          <a:p>
            <a:endParaRPr lang="fr-FR"/>
          </a:p>
        </p:txBody>
      </p:sp>
      <p:sp>
        <p:nvSpPr>
          <p:cNvPr id="9" name="Espace réservé du numéro de diapositive 8"/>
          <p:cNvSpPr>
            <a:spLocks noGrp="1"/>
          </p:cNvSpPr>
          <p:nvPr>
            <p:ph type="sldNum" idx="12"/>
          </p:nvPr>
        </p:nvSpPr>
        <p:spPr/>
        <p:txBody>
          <a:bodyPr/>
          <a:lstStyle>
            <a:lvl1pPr>
              <a:defRPr/>
            </a:lvl1pPr>
          </a:lstStyle>
          <a:p>
            <a:fld id="{C3C658D5-F2A0-45B0-8CAD-8B51A6521003}" type="slidenum">
              <a:rPr lang="fr-FR"/>
              <a:pPr/>
              <a:t>‹N°›</a:t>
            </a:fld>
            <a:endParaRPr lang="fr-FR"/>
          </a:p>
        </p:txBody>
      </p:sp>
    </p:spTree>
    <p:extLst>
      <p:ext uri="{BB962C8B-B14F-4D97-AF65-F5344CB8AC3E}">
        <p14:creationId xmlns:p14="http://schemas.microsoft.com/office/powerpoint/2010/main" val="291656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idx="10"/>
          </p:nvPr>
        </p:nvSpPr>
        <p:spPr/>
        <p:txBody>
          <a:bodyPr/>
          <a:lstStyle>
            <a:lvl1pPr>
              <a:defRPr/>
            </a:lvl1pPr>
          </a:lstStyle>
          <a:p>
            <a:endParaRPr lang="fr-FR"/>
          </a:p>
        </p:txBody>
      </p:sp>
      <p:sp>
        <p:nvSpPr>
          <p:cNvPr id="4" name="Espace réservé du pied de page 3"/>
          <p:cNvSpPr>
            <a:spLocks noGrp="1"/>
          </p:cNvSpPr>
          <p:nvPr>
            <p:ph type="ftr" idx="11"/>
          </p:nvPr>
        </p:nvSpPr>
        <p:spPr/>
        <p:txBody>
          <a:bodyPr/>
          <a:lstStyle>
            <a:lvl1pPr>
              <a:defRPr/>
            </a:lvl1pPr>
          </a:lstStyle>
          <a:p>
            <a:endParaRPr lang="fr-FR"/>
          </a:p>
        </p:txBody>
      </p:sp>
      <p:sp>
        <p:nvSpPr>
          <p:cNvPr id="5" name="Espace réservé du numéro de diapositive 4"/>
          <p:cNvSpPr>
            <a:spLocks noGrp="1"/>
          </p:cNvSpPr>
          <p:nvPr>
            <p:ph type="sldNum" idx="12"/>
          </p:nvPr>
        </p:nvSpPr>
        <p:spPr/>
        <p:txBody>
          <a:bodyPr/>
          <a:lstStyle>
            <a:lvl1pPr>
              <a:defRPr/>
            </a:lvl1pPr>
          </a:lstStyle>
          <a:p>
            <a:fld id="{79092325-EB56-4E96-A5CD-BF7BCE146BE6}" type="slidenum">
              <a:rPr lang="fr-FR"/>
              <a:pPr/>
              <a:t>‹N°›</a:t>
            </a:fld>
            <a:endParaRPr lang="fr-FR"/>
          </a:p>
        </p:txBody>
      </p:sp>
    </p:spTree>
    <p:extLst>
      <p:ext uri="{BB962C8B-B14F-4D97-AF65-F5344CB8AC3E}">
        <p14:creationId xmlns:p14="http://schemas.microsoft.com/office/powerpoint/2010/main" val="2466609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idx="10"/>
          </p:nvPr>
        </p:nvSpPr>
        <p:spPr/>
        <p:txBody>
          <a:bodyPr/>
          <a:lstStyle>
            <a:lvl1pPr>
              <a:defRPr/>
            </a:lvl1pPr>
          </a:lstStyle>
          <a:p>
            <a:endParaRPr lang="fr-FR"/>
          </a:p>
        </p:txBody>
      </p:sp>
      <p:sp>
        <p:nvSpPr>
          <p:cNvPr id="3" name="Espace réservé du pied de page 2"/>
          <p:cNvSpPr>
            <a:spLocks noGrp="1"/>
          </p:cNvSpPr>
          <p:nvPr>
            <p:ph type="ftr" idx="11"/>
          </p:nvPr>
        </p:nvSpPr>
        <p:spPr/>
        <p:txBody>
          <a:bodyPr/>
          <a:lstStyle>
            <a:lvl1pPr>
              <a:defRPr/>
            </a:lvl1pPr>
          </a:lstStyle>
          <a:p>
            <a:endParaRPr lang="fr-FR"/>
          </a:p>
        </p:txBody>
      </p:sp>
      <p:sp>
        <p:nvSpPr>
          <p:cNvPr id="4" name="Espace réservé du numéro de diapositive 3"/>
          <p:cNvSpPr>
            <a:spLocks noGrp="1"/>
          </p:cNvSpPr>
          <p:nvPr>
            <p:ph type="sldNum" idx="12"/>
          </p:nvPr>
        </p:nvSpPr>
        <p:spPr/>
        <p:txBody>
          <a:bodyPr/>
          <a:lstStyle>
            <a:lvl1pPr>
              <a:defRPr/>
            </a:lvl1pPr>
          </a:lstStyle>
          <a:p>
            <a:fld id="{A02C017B-F12D-4E85-80A6-6BAF20D13CF5}" type="slidenum">
              <a:rPr lang="fr-FR"/>
              <a:pPr/>
              <a:t>‹N°›</a:t>
            </a:fld>
            <a:endParaRPr lang="fr-FR"/>
          </a:p>
        </p:txBody>
      </p:sp>
    </p:spTree>
    <p:extLst>
      <p:ext uri="{BB962C8B-B14F-4D97-AF65-F5344CB8AC3E}">
        <p14:creationId xmlns:p14="http://schemas.microsoft.com/office/powerpoint/2010/main" val="43387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85775" y="258763"/>
            <a:ext cx="3198813" cy="1096962"/>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800475" y="258763"/>
            <a:ext cx="5434013" cy="5529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85775" y="1355725"/>
            <a:ext cx="3198813" cy="44323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idx="10"/>
          </p:nvPr>
        </p:nvSpPr>
        <p:spPr/>
        <p:txBody>
          <a:bodyPr/>
          <a:lstStyle>
            <a:lvl1pPr>
              <a:defRPr/>
            </a:lvl1pPr>
          </a:lstStyle>
          <a:p>
            <a:endParaRPr lang="fr-FR"/>
          </a:p>
        </p:txBody>
      </p:sp>
      <p:sp>
        <p:nvSpPr>
          <p:cNvPr id="6" name="Espace réservé du pied de page 5"/>
          <p:cNvSpPr>
            <a:spLocks noGrp="1"/>
          </p:cNvSpPr>
          <p:nvPr>
            <p:ph type="ftr" idx="11"/>
          </p:nvPr>
        </p:nvSpPr>
        <p:spPr/>
        <p:txBody>
          <a:bodyPr/>
          <a:lstStyle>
            <a:lvl1pPr>
              <a:defRPr/>
            </a:lvl1pPr>
          </a:lstStyle>
          <a:p>
            <a:endParaRPr lang="fr-FR"/>
          </a:p>
        </p:txBody>
      </p:sp>
      <p:sp>
        <p:nvSpPr>
          <p:cNvPr id="7" name="Espace réservé du numéro de diapositive 6"/>
          <p:cNvSpPr>
            <a:spLocks noGrp="1"/>
          </p:cNvSpPr>
          <p:nvPr>
            <p:ph type="sldNum" idx="12"/>
          </p:nvPr>
        </p:nvSpPr>
        <p:spPr/>
        <p:txBody>
          <a:bodyPr/>
          <a:lstStyle>
            <a:lvl1pPr>
              <a:defRPr/>
            </a:lvl1pPr>
          </a:lstStyle>
          <a:p>
            <a:fld id="{B1FA23E7-E833-4875-B5A9-2271F2326864}" type="slidenum">
              <a:rPr lang="fr-FR"/>
              <a:pPr/>
              <a:t>‹N°›</a:t>
            </a:fld>
            <a:endParaRPr lang="fr-FR"/>
          </a:p>
        </p:txBody>
      </p:sp>
    </p:spTree>
    <p:extLst>
      <p:ext uri="{BB962C8B-B14F-4D97-AF65-F5344CB8AC3E}">
        <p14:creationId xmlns:p14="http://schemas.microsoft.com/office/powerpoint/2010/main" val="3171626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05000" y="4535488"/>
            <a:ext cx="5832475" cy="536575"/>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905000" y="579438"/>
            <a:ext cx="5832475" cy="38877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905000" y="5072063"/>
            <a:ext cx="5832475" cy="760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idx="10"/>
          </p:nvPr>
        </p:nvSpPr>
        <p:spPr/>
        <p:txBody>
          <a:bodyPr/>
          <a:lstStyle>
            <a:lvl1pPr>
              <a:defRPr/>
            </a:lvl1pPr>
          </a:lstStyle>
          <a:p>
            <a:endParaRPr lang="fr-FR"/>
          </a:p>
        </p:txBody>
      </p:sp>
      <p:sp>
        <p:nvSpPr>
          <p:cNvPr id="6" name="Espace réservé du pied de page 5"/>
          <p:cNvSpPr>
            <a:spLocks noGrp="1"/>
          </p:cNvSpPr>
          <p:nvPr>
            <p:ph type="ftr" idx="11"/>
          </p:nvPr>
        </p:nvSpPr>
        <p:spPr/>
        <p:txBody>
          <a:bodyPr/>
          <a:lstStyle>
            <a:lvl1pPr>
              <a:defRPr/>
            </a:lvl1pPr>
          </a:lstStyle>
          <a:p>
            <a:endParaRPr lang="fr-FR"/>
          </a:p>
        </p:txBody>
      </p:sp>
      <p:sp>
        <p:nvSpPr>
          <p:cNvPr id="7" name="Espace réservé du numéro de diapositive 6"/>
          <p:cNvSpPr>
            <a:spLocks noGrp="1"/>
          </p:cNvSpPr>
          <p:nvPr>
            <p:ph type="sldNum" idx="12"/>
          </p:nvPr>
        </p:nvSpPr>
        <p:spPr/>
        <p:txBody>
          <a:bodyPr/>
          <a:lstStyle>
            <a:lvl1pPr>
              <a:defRPr/>
            </a:lvl1pPr>
          </a:lstStyle>
          <a:p>
            <a:fld id="{B8B12BE7-D85B-44FF-931F-C7F8D69460C0}" type="slidenum">
              <a:rPr lang="fr-FR"/>
              <a:pPr/>
              <a:t>‹N°›</a:t>
            </a:fld>
            <a:endParaRPr lang="fr-FR"/>
          </a:p>
        </p:txBody>
      </p:sp>
    </p:spTree>
    <p:extLst>
      <p:ext uri="{BB962C8B-B14F-4D97-AF65-F5344CB8AC3E}">
        <p14:creationId xmlns:p14="http://schemas.microsoft.com/office/powerpoint/2010/main" val="1358325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85775" y="258763"/>
            <a:ext cx="8745538" cy="1079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smtClean="0"/>
              <a:t>Cliquez pour éditer le format du texte-titre</a:t>
            </a:r>
          </a:p>
        </p:txBody>
      </p:sp>
      <p:sp>
        <p:nvSpPr>
          <p:cNvPr id="1026" name="Rectangle 2"/>
          <p:cNvSpPr>
            <a:spLocks noGrp="1" noChangeArrowheads="1"/>
          </p:cNvSpPr>
          <p:nvPr>
            <p:ph type="body" idx="1"/>
          </p:nvPr>
        </p:nvSpPr>
        <p:spPr bwMode="auto">
          <a:xfrm>
            <a:off x="485775" y="1516063"/>
            <a:ext cx="8745538" cy="4275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3814" rIns="0" bIns="0" numCol="1" anchor="t" anchorCtr="0" compatLnSpc="1">
            <a:prstTxWarp prst="textNoShape">
              <a:avLst/>
            </a:prstTxWarp>
          </a:bodyPr>
          <a:lstStyle/>
          <a:p>
            <a:pPr lvl="0"/>
            <a:r>
              <a:rPr lang="en-GB" smtClean="0"/>
              <a:t>Cliquez pour éditer le format du plan de texte</a:t>
            </a:r>
          </a:p>
          <a:p>
            <a:pPr lvl="1"/>
            <a:r>
              <a:rPr lang="en-GB" smtClean="0"/>
              <a:t>Second niveau de plan</a:t>
            </a:r>
          </a:p>
          <a:p>
            <a:pPr lvl="2"/>
            <a:r>
              <a:rPr lang="en-GB" smtClean="0"/>
              <a:t>Troisième niveau de plan</a:t>
            </a:r>
          </a:p>
          <a:p>
            <a:pPr lvl="3"/>
            <a:r>
              <a:rPr lang="en-GB" smtClean="0"/>
              <a:t>Quatrième niveau de plan</a:t>
            </a:r>
          </a:p>
          <a:p>
            <a:pPr lvl="4"/>
            <a:r>
              <a:rPr lang="en-GB" smtClean="0"/>
              <a:t>Cinquième niveau de plan</a:t>
            </a:r>
          </a:p>
          <a:p>
            <a:pPr lvl="4"/>
            <a:r>
              <a:rPr lang="en-GB" smtClean="0"/>
              <a:t>Sixième niveau de plan</a:t>
            </a:r>
          </a:p>
          <a:p>
            <a:pPr lvl="4"/>
            <a:r>
              <a:rPr lang="en-GB" smtClean="0"/>
              <a:t>Septième niveau de plan</a:t>
            </a:r>
          </a:p>
          <a:p>
            <a:pPr lvl="4"/>
            <a:r>
              <a:rPr lang="en-GB" smtClean="0"/>
              <a:t>Huitième niveau de plan</a:t>
            </a:r>
          </a:p>
          <a:p>
            <a:pPr lvl="4"/>
            <a:r>
              <a:rPr lang="en-GB" smtClean="0"/>
              <a:t>Neuvième niveau de plan</a:t>
            </a:r>
          </a:p>
        </p:txBody>
      </p:sp>
      <p:sp>
        <p:nvSpPr>
          <p:cNvPr id="1027" name="Rectangle 3"/>
          <p:cNvSpPr>
            <a:spLocks noGrp="1" noChangeArrowheads="1"/>
          </p:cNvSpPr>
          <p:nvPr>
            <p:ph type="dt"/>
          </p:nvPr>
        </p:nvSpPr>
        <p:spPr bwMode="auto">
          <a:xfrm>
            <a:off x="485775" y="5903913"/>
            <a:ext cx="2262188"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Lst>
              <a:defRPr sz="1400">
                <a:solidFill>
                  <a:srgbClr val="000000"/>
                </a:solidFill>
                <a:latin typeface="Times New Roman" pitchFamily="16" charset="0"/>
                <a:ea typeface="+mn-ea"/>
                <a:cs typeface="+mn-cs"/>
              </a:defRPr>
            </a:lvl1pPr>
          </a:lstStyle>
          <a:p>
            <a:endParaRPr lang="fr-FR"/>
          </a:p>
        </p:txBody>
      </p:sp>
      <p:sp>
        <p:nvSpPr>
          <p:cNvPr id="1028" name="Rectangle 4"/>
          <p:cNvSpPr>
            <a:spLocks noGrp="1" noChangeArrowheads="1"/>
          </p:cNvSpPr>
          <p:nvPr>
            <p:ph type="ftr"/>
          </p:nvPr>
        </p:nvSpPr>
        <p:spPr bwMode="auto">
          <a:xfrm>
            <a:off x="3324225" y="5903913"/>
            <a:ext cx="3079750"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5000"/>
              </a:lnSpc>
              <a:tabLst>
                <a:tab pos="723900" algn="l"/>
                <a:tab pos="1447800" algn="l"/>
                <a:tab pos="2171700" algn="l"/>
                <a:tab pos="2895600" algn="l"/>
              </a:tabLst>
              <a:defRPr sz="1400">
                <a:solidFill>
                  <a:srgbClr val="000000"/>
                </a:solidFill>
                <a:latin typeface="Times New Roman" pitchFamily="16" charset="0"/>
                <a:ea typeface="+mn-ea"/>
                <a:cs typeface="+mn-cs"/>
              </a:defRPr>
            </a:lvl1pPr>
          </a:lstStyle>
          <a:p>
            <a:endParaRPr lang="fr-FR"/>
          </a:p>
        </p:txBody>
      </p:sp>
      <p:sp>
        <p:nvSpPr>
          <p:cNvPr id="1029" name="Rectangle 5"/>
          <p:cNvSpPr>
            <a:spLocks noGrp="1" noChangeArrowheads="1"/>
          </p:cNvSpPr>
          <p:nvPr>
            <p:ph type="sldNum"/>
          </p:nvPr>
        </p:nvSpPr>
        <p:spPr bwMode="auto">
          <a:xfrm>
            <a:off x="6969125" y="5903913"/>
            <a:ext cx="2262188"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a:solidFill>
                  <a:srgbClr val="000000"/>
                </a:solidFill>
                <a:latin typeface="Times New Roman" pitchFamily="16" charset="0"/>
                <a:ea typeface="+mn-ea"/>
                <a:cs typeface="+mn-cs"/>
              </a:defRPr>
            </a:lvl1pPr>
          </a:lstStyle>
          <a:p>
            <a:fld id="{4823D4DA-3801-4D9E-BEF3-57D5E89788DE}" type="slidenum">
              <a:rPr lang="fr-F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fontAlgn="base" hangingPunct="0">
        <a:lnSpc>
          <a:spcPct val="93000"/>
        </a:lnSpc>
        <a:spcBef>
          <a:spcPct val="0"/>
        </a:spcBef>
        <a:spcAft>
          <a:spcPct val="0"/>
        </a:spcAft>
        <a:buClr>
          <a:srgbClr val="000000"/>
        </a:buClr>
        <a:buSzPct val="100000"/>
        <a:buFont typeface="Times New Roman" pitchFamily="16" charset="0"/>
        <a:defRPr sz="3800">
          <a:solidFill>
            <a:srgbClr val="000000"/>
          </a:solidFill>
          <a:latin typeface="+mj-lt"/>
          <a:ea typeface="+mj-ea"/>
          <a:cs typeface="+mj-cs"/>
        </a:defRPr>
      </a:lvl1pPr>
      <a:lvl2pPr marL="742950" indent="-285750" algn="ctr" defTabSz="449263" rtl="0" fontAlgn="base" hangingPunct="0">
        <a:lnSpc>
          <a:spcPct val="93000"/>
        </a:lnSpc>
        <a:spcBef>
          <a:spcPct val="0"/>
        </a:spcBef>
        <a:spcAft>
          <a:spcPct val="0"/>
        </a:spcAft>
        <a:buClr>
          <a:srgbClr val="000000"/>
        </a:buClr>
        <a:buSzPct val="100000"/>
        <a:buFont typeface="Times New Roman" pitchFamily="16" charset="0"/>
        <a:defRPr sz="3800">
          <a:solidFill>
            <a:srgbClr val="000000"/>
          </a:solidFill>
          <a:latin typeface="Arial" charset="0"/>
          <a:ea typeface="Lucida Sans Unicode" charset="0"/>
          <a:cs typeface="Lucida Sans Unicode" charset="0"/>
        </a:defRPr>
      </a:lvl2pPr>
      <a:lvl3pPr marL="1143000" indent="-228600" algn="ctr" defTabSz="449263" rtl="0" fontAlgn="base" hangingPunct="0">
        <a:lnSpc>
          <a:spcPct val="93000"/>
        </a:lnSpc>
        <a:spcBef>
          <a:spcPct val="0"/>
        </a:spcBef>
        <a:spcAft>
          <a:spcPct val="0"/>
        </a:spcAft>
        <a:buClr>
          <a:srgbClr val="000000"/>
        </a:buClr>
        <a:buSzPct val="100000"/>
        <a:buFont typeface="Times New Roman" pitchFamily="16" charset="0"/>
        <a:defRPr sz="3800">
          <a:solidFill>
            <a:srgbClr val="000000"/>
          </a:solidFill>
          <a:latin typeface="Arial" charset="0"/>
          <a:ea typeface="Lucida Sans Unicode" charset="0"/>
          <a:cs typeface="Lucida Sans Unicode" charset="0"/>
        </a:defRPr>
      </a:lvl3pPr>
      <a:lvl4pPr marL="1600200" indent="-228600" algn="ctr" defTabSz="449263" rtl="0" fontAlgn="base" hangingPunct="0">
        <a:lnSpc>
          <a:spcPct val="93000"/>
        </a:lnSpc>
        <a:spcBef>
          <a:spcPct val="0"/>
        </a:spcBef>
        <a:spcAft>
          <a:spcPct val="0"/>
        </a:spcAft>
        <a:buClr>
          <a:srgbClr val="000000"/>
        </a:buClr>
        <a:buSzPct val="100000"/>
        <a:buFont typeface="Times New Roman" pitchFamily="16" charset="0"/>
        <a:defRPr sz="3800">
          <a:solidFill>
            <a:srgbClr val="000000"/>
          </a:solidFill>
          <a:latin typeface="Arial" charset="0"/>
          <a:ea typeface="Lucida Sans Unicode" charset="0"/>
          <a:cs typeface="Lucida Sans Unicode" charset="0"/>
        </a:defRPr>
      </a:lvl4pPr>
      <a:lvl5pPr marL="2057400" indent="-228600" algn="ctr" defTabSz="449263" rtl="0" fontAlgn="base" hangingPunct="0">
        <a:lnSpc>
          <a:spcPct val="93000"/>
        </a:lnSpc>
        <a:spcBef>
          <a:spcPct val="0"/>
        </a:spcBef>
        <a:spcAft>
          <a:spcPct val="0"/>
        </a:spcAft>
        <a:buClr>
          <a:srgbClr val="000000"/>
        </a:buClr>
        <a:buSzPct val="100000"/>
        <a:buFont typeface="Times New Roman" pitchFamily="16" charset="0"/>
        <a:defRPr sz="3800">
          <a:solidFill>
            <a:srgbClr val="000000"/>
          </a:solidFill>
          <a:latin typeface="Arial" charset="0"/>
          <a:ea typeface="Lucida Sans Unicode" charset="0"/>
          <a:cs typeface="Lucida Sans Unicode"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itchFamily="16" charset="0"/>
        <a:defRPr sz="3800">
          <a:solidFill>
            <a:srgbClr val="000000"/>
          </a:solidFill>
          <a:latin typeface="Arial" charset="0"/>
          <a:ea typeface="Lucida Sans Unicode" charset="0"/>
          <a:cs typeface="Lucida Sans Unicode"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itchFamily="16" charset="0"/>
        <a:defRPr sz="3800">
          <a:solidFill>
            <a:srgbClr val="000000"/>
          </a:solidFill>
          <a:latin typeface="Arial" charset="0"/>
          <a:ea typeface="Lucida Sans Unicode" charset="0"/>
          <a:cs typeface="Lucida Sans Unicode"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itchFamily="16" charset="0"/>
        <a:defRPr sz="3800">
          <a:solidFill>
            <a:srgbClr val="000000"/>
          </a:solidFill>
          <a:latin typeface="Arial" charset="0"/>
          <a:ea typeface="Lucida Sans Unicode" charset="0"/>
          <a:cs typeface="Lucida Sans Unicode"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itchFamily="16" charset="0"/>
        <a:defRPr sz="3800">
          <a:solidFill>
            <a:srgbClr val="000000"/>
          </a:solidFill>
          <a:latin typeface="Arial" charset="0"/>
          <a:ea typeface="Lucida Sans Unicode" charset="0"/>
          <a:cs typeface="Lucida Sans Unicode" charset="0"/>
        </a:defRPr>
      </a:lvl9pPr>
    </p:titleStyle>
    <p:bodyStyle>
      <a:lvl1pPr marL="342900" indent="-342900" algn="l" defTabSz="449263" rtl="0" fontAlgn="base" hangingPunct="0">
        <a:lnSpc>
          <a:spcPct val="93000"/>
        </a:lnSpc>
        <a:spcBef>
          <a:spcPct val="0"/>
        </a:spcBef>
        <a:spcAft>
          <a:spcPts val="1213"/>
        </a:spcAft>
        <a:buClr>
          <a:srgbClr val="000000"/>
        </a:buClr>
        <a:buSzPct val="100000"/>
        <a:buFont typeface="Times New Roman" pitchFamily="16" charset="0"/>
        <a:defRPr sz="2700">
          <a:solidFill>
            <a:srgbClr val="000000"/>
          </a:solidFill>
          <a:latin typeface="+mn-lt"/>
          <a:ea typeface="+mn-ea"/>
          <a:cs typeface="+mn-cs"/>
        </a:defRPr>
      </a:lvl1pPr>
      <a:lvl2pPr marL="742950" indent="-285750" algn="l" defTabSz="449263" rtl="0" fontAlgn="base" hangingPunct="0">
        <a:lnSpc>
          <a:spcPct val="93000"/>
        </a:lnSpc>
        <a:spcBef>
          <a:spcPct val="0"/>
        </a:spcBef>
        <a:spcAft>
          <a:spcPts val="975"/>
        </a:spcAft>
        <a:buClr>
          <a:srgbClr val="000000"/>
        </a:buClr>
        <a:buSzPct val="100000"/>
        <a:buFont typeface="Times New Roman" pitchFamily="16" charset="0"/>
        <a:defRPr sz="2400">
          <a:solidFill>
            <a:srgbClr val="000000"/>
          </a:solidFill>
          <a:latin typeface="+mn-lt"/>
          <a:ea typeface="+mn-ea"/>
          <a:cs typeface="+mn-cs"/>
        </a:defRPr>
      </a:lvl2pPr>
      <a:lvl3pPr marL="1143000" indent="-228600" algn="l" defTabSz="449263" rtl="0" fontAlgn="base" hangingPunct="0">
        <a:lnSpc>
          <a:spcPct val="93000"/>
        </a:lnSpc>
        <a:spcBef>
          <a:spcPct val="0"/>
        </a:spcBef>
        <a:spcAft>
          <a:spcPts val="738"/>
        </a:spcAft>
        <a:buClr>
          <a:srgbClr val="000000"/>
        </a:buClr>
        <a:buSzPct val="100000"/>
        <a:buFont typeface="Times New Roman" pitchFamily="16" charset="0"/>
        <a:defRPr sz="2100">
          <a:solidFill>
            <a:srgbClr val="000000"/>
          </a:solidFill>
          <a:latin typeface="+mn-lt"/>
          <a:ea typeface="+mn-ea"/>
          <a:cs typeface="+mn-cs"/>
        </a:defRPr>
      </a:lvl3pPr>
      <a:lvl4pPr marL="1600200" indent="-228600" algn="l" defTabSz="449263" rtl="0" fontAlgn="base" hangingPunct="0">
        <a:lnSpc>
          <a:spcPct val="93000"/>
        </a:lnSpc>
        <a:spcBef>
          <a:spcPct val="0"/>
        </a:spcBef>
        <a:spcAft>
          <a:spcPts val="488"/>
        </a:spcAft>
        <a:buClr>
          <a:srgbClr val="000000"/>
        </a:buClr>
        <a:buSzPct val="100000"/>
        <a:buFont typeface="Times New Roman" pitchFamily="16" charset="0"/>
        <a:defRPr sz="1700">
          <a:solidFill>
            <a:srgbClr val="000000"/>
          </a:solidFill>
          <a:latin typeface="+mn-lt"/>
          <a:ea typeface="+mn-ea"/>
          <a:cs typeface="+mn-cs"/>
        </a:defRPr>
      </a:lvl4pPr>
      <a:lvl5pPr marL="2057400" indent="-228600" algn="l" defTabSz="449263" rtl="0" fontAlgn="base" hangingPunct="0">
        <a:lnSpc>
          <a:spcPct val="93000"/>
        </a:lnSpc>
        <a:spcBef>
          <a:spcPct val="0"/>
        </a:spcBef>
        <a:spcAft>
          <a:spcPts val="250"/>
        </a:spcAft>
        <a:buClr>
          <a:srgbClr val="000000"/>
        </a:buClr>
        <a:buSzPct val="100000"/>
        <a:buFont typeface="Times New Roman" pitchFamily="16" charset="0"/>
        <a:defRPr sz="1700">
          <a:solidFill>
            <a:srgbClr val="000000"/>
          </a:solidFill>
          <a:latin typeface="+mn-lt"/>
          <a:ea typeface="+mn-ea"/>
          <a:cs typeface="+mn-cs"/>
        </a:defRPr>
      </a:lvl5pPr>
      <a:lvl6pPr marL="2514600" indent="-228600" algn="l" defTabSz="449263" rtl="0" fontAlgn="base" hangingPunct="0">
        <a:lnSpc>
          <a:spcPct val="93000"/>
        </a:lnSpc>
        <a:spcBef>
          <a:spcPct val="0"/>
        </a:spcBef>
        <a:spcAft>
          <a:spcPts val="250"/>
        </a:spcAft>
        <a:buClr>
          <a:srgbClr val="000000"/>
        </a:buClr>
        <a:buSzPct val="100000"/>
        <a:buFont typeface="Times New Roman" pitchFamily="16" charset="0"/>
        <a:defRPr sz="1700">
          <a:solidFill>
            <a:srgbClr val="000000"/>
          </a:solidFill>
          <a:latin typeface="+mn-lt"/>
          <a:ea typeface="+mn-ea"/>
          <a:cs typeface="+mn-cs"/>
        </a:defRPr>
      </a:lvl6pPr>
      <a:lvl7pPr marL="2971800" indent="-228600" algn="l" defTabSz="449263" rtl="0" fontAlgn="base" hangingPunct="0">
        <a:lnSpc>
          <a:spcPct val="93000"/>
        </a:lnSpc>
        <a:spcBef>
          <a:spcPct val="0"/>
        </a:spcBef>
        <a:spcAft>
          <a:spcPts val="250"/>
        </a:spcAft>
        <a:buClr>
          <a:srgbClr val="000000"/>
        </a:buClr>
        <a:buSzPct val="100000"/>
        <a:buFont typeface="Times New Roman" pitchFamily="16" charset="0"/>
        <a:defRPr sz="1700">
          <a:solidFill>
            <a:srgbClr val="000000"/>
          </a:solidFill>
          <a:latin typeface="+mn-lt"/>
          <a:ea typeface="+mn-ea"/>
          <a:cs typeface="+mn-cs"/>
        </a:defRPr>
      </a:lvl7pPr>
      <a:lvl8pPr marL="3429000" indent="-228600" algn="l" defTabSz="449263" rtl="0" fontAlgn="base" hangingPunct="0">
        <a:lnSpc>
          <a:spcPct val="93000"/>
        </a:lnSpc>
        <a:spcBef>
          <a:spcPct val="0"/>
        </a:spcBef>
        <a:spcAft>
          <a:spcPts val="250"/>
        </a:spcAft>
        <a:buClr>
          <a:srgbClr val="000000"/>
        </a:buClr>
        <a:buSzPct val="100000"/>
        <a:buFont typeface="Times New Roman" pitchFamily="16" charset="0"/>
        <a:defRPr sz="1700">
          <a:solidFill>
            <a:srgbClr val="000000"/>
          </a:solidFill>
          <a:latin typeface="+mn-lt"/>
          <a:ea typeface="+mn-ea"/>
          <a:cs typeface="+mn-cs"/>
        </a:defRPr>
      </a:lvl8pPr>
      <a:lvl9pPr marL="3886200" indent="-228600" algn="l" defTabSz="449263" rtl="0" fontAlgn="base" hangingPunct="0">
        <a:lnSpc>
          <a:spcPct val="93000"/>
        </a:lnSpc>
        <a:spcBef>
          <a:spcPct val="0"/>
        </a:spcBef>
        <a:spcAft>
          <a:spcPts val="250"/>
        </a:spcAft>
        <a:buClr>
          <a:srgbClr val="000000"/>
        </a:buClr>
        <a:buSzPct val="100000"/>
        <a:buFont typeface="Times New Roman" pitchFamily="16" charset="0"/>
        <a:defRPr sz="1700">
          <a:solidFill>
            <a:srgbClr val="000000"/>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485775" y="36513"/>
            <a:ext cx="8747125" cy="1525587"/>
          </a:xfrm>
          <a:ln/>
        </p:spPr>
        <p:txBody>
          <a:bodyPr tIns="33516"/>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a:t>Pratique accentuée et temporalité</a:t>
            </a:r>
            <a:br>
              <a:rPr lang="fr-FR"/>
            </a:br>
            <a:r>
              <a:rPr lang="fr-FR" sz="3200" i="1"/>
              <a:t>Retour sur expérience</a:t>
            </a:r>
            <a:r>
              <a:rPr lang="fr-FR"/>
              <a:t/>
            </a:r>
            <a:br>
              <a:rPr lang="fr-FR"/>
            </a:br>
            <a:endParaRPr lang="fr-FR"/>
          </a:p>
        </p:txBody>
      </p:sp>
      <p:sp>
        <p:nvSpPr>
          <p:cNvPr id="3074" name="Text Box 2"/>
          <p:cNvSpPr txBox="1">
            <a:spLocks noChangeArrowheads="1"/>
          </p:cNvSpPr>
          <p:nvPr/>
        </p:nvSpPr>
        <p:spPr bwMode="auto">
          <a:xfrm>
            <a:off x="485775" y="1516063"/>
            <a:ext cx="8747125" cy="4276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24695"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Lucida Sans Unicode" charset="0"/>
                <a:cs typeface="Lucida Sans Unicode" charset="0"/>
              </a:defRPr>
            </a:lvl9pPr>
          </a:lstStyle>
          <a:p>
            <a:pPr algn="just">
              <a:spcAft>
                <a:spcPts val="1213"/>
              </a:spcAft>
            </a:pPr>
            <a:r>
              <a:rPr lang="fr-FR" sz="2800" i="1"/>
              <a:t>A</a:t>
            </a:r>
            <a:r>
              <a:rPr lang="fr-FR" sz="2800" i="1">
                <a:ea typeface="Liberation Serif;Times New Roma" pitchFamily="16" charset="0"/>
                <a:cs typeface="Liberation Serif;Times New Roma" pitchFamily="16" charset="0"/>
              </a:rPr>
              <a:t> </a:t>
            </a:r>
            <a:r>
              <a:rPr lang="fr-FR" sz="2800" i="1"/>
              <a:t>partir</a:t>
            </a:r>
            <a:r>
              <a:rPr lang="fr-FR" sz="2800" i="1">
                <a:ea typeface="Liberation Serif;Times New Roma" pitchFamily="16" charset="0"/>
                <a:cs typeface="Liberation Serif;Times New Roma" pitchFamily="16" charset="0"/>
              </a:rPr>
              <a:t> </a:t>
            </a:r>
            <a:r>
              <a:rPr lang="fr-FR" sz="2800" i="1"/>
              <a:t>de</a:t>
            </a:r>
            <a:r>
              <a:rPr lang="fr-FR" sz="2800" i="1">
                <a:ea typeface="Liberation Serif;Times New Roma" pitchFamily="16" charset="0"/>
                <a:cs typeface="Liberation Serif;Times New Roma" pitchFamily="16" charset="0"/>
              </a:rPr>
              <a:t> </a:t>
            </a:r>
            <a:r>
              <a:rPr lang="fr-FR" sz="2800" i="1" u="sng"/>
              <a:t>mon</a:t>
            </a:r>
            <a:r>
              <a:rPr lang="fr-FR" sz="2800" i="1" u="sng">
                <a:ea typeface="Liberation Serif;Times New Roma" pitchFamily="16" charset="0"/>
                <a:cs typeface="Liberation Serif;Times New Roma" pitchFamily="16" charset="0"/>
              </a:rPr>
              <a:t> </a:t>
            </a:r>
            <a:r>
              <a:rPr lang="fr-FR" sz="2800" i="1" u="sng"/>
              <a:t>travail</a:t>
            </a:r>
            <a:r>
              <a:rPr lang="fr-FR" sz="2800" i="1" u="sng">
                <a:ea typeface="Liberation Serif;Times New Roma" pitchFamily="16" charset="0"/>
                <a:cs typeface="Liberation Serif;Times New Roma" pitchFamily="16" charset="0"/>
              </a:rPr>
              <a:t> en classe spécialisée</a:t>
            </a:r>
            <a:r>
              <a:rPr lang="fr-FR" sz="2800" i="1">
                <a:ea typeface="Liberation Serif;Times New Roma" pitchFamily="16" charset="0"/>
                <a:cs typeface="Liberation Serif;Times New Roma" pitchFamily="16" charset="0"/>
              </a:rPr>
              <a:t> </a:t>
            </a:r>
            <a:r>
              <a:rPr lang="fr-FR" sz="2800" i="1"/>
              <a:t>avec</a:t>
            </a:r>
            <a:r>
              <a:rPr lang="fr-FR" sz="2800" i="1">
                <a:ea typeface="Liberation Serif;Times New Roma" pitchFamily="16" charset="0"/>
                <a:cs typeface="Liberation Serif;Times New Roma" pitchFamily="16" charset="0"/>
              </a:rPr>
              <a:t> </a:t>
            </a:r>
            <a:r>
              <a:rPr lang="fr-FR" sz="2800" i="1"/>
              <a:t>des</a:t>
            </a:r>
            <a:r>
              <a:rPr lang="fr-FR" sz="2800" i="1">
                <a:ea typeface="Liberation Serif;Times New Roma" pitchFamily="16" charset="0"/>
                <a:cs typeface="Liberation Serif;Times New Roma" pitchFamily="16" charset="0"/>
              </a:rPr>
              <a:t> </a:t>
            </a:r>
            <a:r>
              <a:rPr lang="fr-FR" sz="2800" i="1"/>
              <a:t>enfants</a:t>
            </a:r>
            <a:r>
              <a:rPr lang="fr-FR" sz="2800" i="1">
                <a:ea typeface="Liberation Serif;Times New Roma" pitchFamily="16" charset="0"/>
                <a:cs typeface="Liberation Serif;Times New Roma" pitchFamily="16" charset="0"/>
              </a:rPr>
              <a:t> (</a:t>
            </a:r>
            <a:r>
              <a:rPr lang="fr-FR" sz="2800" i="1"/>
              <a:t>puis</a:t>
            </a:r>
            <a:r>
              <a:rPr lang="fr-FR" sz="2800" i="1">
                <a:ea typeface="Liberation Serif;Times New Roma" pitchFamily="16" charset="0"/>
                <a:cs typeface="Liberation Serif;Times New Roma" pitchFamily="16" charset="0"/>
              </a:rPr>
              <a:t> </a:t>
            </a:r>
            <a:r>
              <a:rPr lang="fr-FR" sz="2800" i="1"/>
              <a:t>des</a:t>
            </a:r>
            <a:r>
              <a:rPr lang="fr-FR" sz="2800" i="1">
                <a:ea typeface="Liberation Serif;Times New Roma" pitchFamily="16" charset="0"/>
                <a:cs typeface="Liberation Serif;Times New Roma" pitchFamily="16" charset="0"/>
              </a:rPr>
              <a:t> </a:t>
            </a:r>
            <a:r>
              <a:rPr lang="fr-FR" sz="2800" i="1"/>
              <a:t>jeunes)</a:t>
            </a:r>
            <a:r>
              <a:rPr lang="fr-FR" sz="2800" i="1">
                <a:ea typeface="Liberation Serif;Times New Roma" pitchFamily="16" charset="0"/>
                <a:cs typeface="Liberation Serif;Times New Roma" pitchFamily="16" charset="0"/>
              </a:rPr>
              <a:t> </a:t>
            </a:r>
            <a:r>
              <a:rPr lang="fr-FR" sz="2800" i="1"/>
              <a:t>handicapés</a:t>
            </a:r>
            <a:r>
              <a:rPr lang="fr-FR" sz="2800" i="1">
                <a:ea typeface="Liberation Serif;Times New Roma" pitchFamily="16" charset="0"/>
                <a:cs typeface="Liberation Serif;Times New Roma" pitchFamily="16" charset="0"/>
              </a:rPr>
              <a:t> </a:t>
            </a:r>
            <a:r>
              <a:rPr lang="fr-FR" sz="2800" i="1"/>
              <a:t>(des</a:t>
            </a:r>
            <a:r>
              <a:rPr lang="fr-FR" sz="2800" i="1">
                <a:ea typeface="Liberation Serif;Times New Roma" pitchFamily="16" charset="0"/>
                <a:cs typeface="Liberation Serif;Times New Roma" pitchFamily="16" charset="0"/>
              </a:rPr>
              <a:t> </a:t>
            </a:r>
            <a:r>
              <a:rPr lang="fr-FR" sz="2800" i="1"/>
              <a:t>troubles</a:t>
            </a:r>
            <a:r>
              <a:rPr lang="fr-FR" sz="2800" i="1">
                <a:ea typeface="Liberation Serif;Times New Roma" pitchFamily="16" charset="0"/>
                <a:cs typeface="Liberation Serif;Times New Roma" pitchFamily="16" charset="0"/>
              </a:rPr>
              <a:t> </a:t>
            </a:r>
            <a:r>
              <a:rPr lang="fr-FR" sz="2800" i="1"/>
              <a:t>des</a:t>
            </a:r>
            <a:r>
              <a:rPr lang="fr-FR" sz="2800" i="1">
                <a:ea typeface="Liberation Serif;Times New Roma" pitchFamily="16" charset="0"/>
                <a:cs typeface="Liberation Serif;Times New Roma" pitchFamily="16" charset="0"/>
              </a:rPr>
              <a:t> </a:t>
            </a:r>
            <a:r>
              <a:rPr lang="fr-FR" sz="2800" i="1"/>
              <a:t>fonctions</a:t>
            </a:r>
            <a:r>
              <a:rPr lang="fr-FR" sz="2800" i="1">
                <a:ea typeface="Liberation Serif;Times New Roma" pitchFamily="16" charset="0"/>
                <a:cs typeface="Liberation Serif;Times New Roma" pitchFamily="16" charset="0"/>
              </a:rPr>
              <a:t> </a:t>
            </a:r>
            <a:r>
              <a:rPr lang="fr-FR" sz="2800" i="1"/>
              <a:t>cognitives</a:t>
            </a:r>
            <a:r>
              <a:rPr lang="fr-FR" sz="2800" i="1">
                <a:ea typeface="Liberation Serif;Times New Roma" pitchFamily="16" charset="0"/>
                <a:cs typeface="Liberation Serif;Times New Roma" pitchFamily="16" charset="0"/>
              </a:rPr>
              <a:t> </a:t>
            </a:r>
            <a:r>
              <a:rPr lang="fr-FR" sz="2800" i="1"/>
              <a:t>et</a:t>
            </a:r>
            <a:r>
              <a:rPr lang="fr-FR" sz="2800" i="1">
                <a:ea typeface="Liberation Serif;Times New Roma" pitchFamily="16" charset="0"/>
                <a:cs typeface="Liberation Serif;Times New Roma" pitchFamily="16" charset="0"/>
              </a:rPr>
              <a:t> </a:t>
            </a:r>
            <a:r>
              <a:rPr lang="fr-FR" sz="2800" i="1"/>
              <a:t>mentales</a:t>
            </a:r>
            <a:r>
              <a:rPr lang="fr-FR" sz="2800" i="1">
                <a:ea typeface="Liberation Serif;Times New Roma" pitchFamily="16" charset="0"/>
                <a:cs typeface="Liberation Serif;Times New Roma" pitchFamily="16" charset="0"/>
              </a:rPr>
              <a:t> </a:t>
            </a:r>
            <a:r>
              <a:rPr lang="fr-FR" sz="2800" i="1"/>
              <a:t>(TFC),</a:t>
            </a:r>
            <a:r>
              <a:rPr lang="fr-FR" sz="2800" i="1">
                <a:ea typeface="Liberation Serif;Times New Roma" pitchFamily="16" charset="0"/>
                <a:cs typeface="Liberation Serif;Times New Roma" pitchFamily="16" charset="0"/>
              </a:rPr>
              <a:t> </a:t>
            </a:r>
            <a:r>
              <a:rPr lang="fr-FR" sz="2800" i="1"/>
              <a:t>troubles</a:t>
            </a:r>
            <a:r>
              <a:rPr lang="fr-FR" sz="2800" i="1">
                <a:ea typeface="Liberation Serif;Times New Roma" pitchFamily="16" charset="0"/>
                <a:cs typeface="Liberation Serif;Times New Roma" pitchFamily="16" charset="0"/>
              </a:rPr>
              <a:t> </a:t>
            </a:r>
            <a:r>
              <a:rPr lang="fr-FR" sz="2800" i="1"/>
              <a:t>de</a:t>
            </a:r>
            <a:r>
              <a:rPr lang="fr-FR" sz="2800" i="1">
                <a:ea typeface="Liberation Serif;Times New Roma" pitchFamily="16" charset="0"/>
                <a:cs typeface="Liberation Serif;Times New Roma" pitchFamily="16" charset="0"/>
              </a:rPr>
              <a:t> </a:t>
            </a:r>
            <a:r>
              <a:rPr lang="fr-FR" sz="2800" i="1"/>
              <a:t>la</a:t>
            </a:r>
            <a:r>
              <a:rPr lang="fr-FR" sz="2800" i="1">
                <a:ea typeface="Liberation Serif;Times New Roma" pitchFamily="16" charset="0"/>
                <a:cs typeface="Liberation Serif;Times New Roma" pitchFamily="16" charset="0"/>
              </a:rPr>
              <a:t> </a:t>
            </a:r>
            <a:r>
              <a:rPr lang="fr-FR" sz="2800" i="1"/>
              <a:t>conduite</a:t>
            </a:r>
            <a:r>
              <a:rPr lang="fr-FR" sz="2800" i="1">
                <a:ea typeface="Liberation Serif;Times New Roma" pitchFamily="16" charset="0"/>
                <a:cs typeface="Liberation Serif;Times New Roma" pitchFamily="16" charset="0"/>
              </a:rPr>
              <a:t> </a:t>
            </a:r>
            <a:r>
              <a:rPr lang="fr-FR" sz="2800" i="1"/>
              <a:t>et</a:t>
            </a:r>
            <a:r>
              <a:rPr lang="fr-FR" sz="2800" i="1">
                <a:ea typeface="Liberation Serif;Times New Roma" pitchFamily="16" charset="0"/>
                <a:cs typeface="Liberation Serif;Times New Roma" pitchFamily="16" charset="0"/>
              </a:rPr>
              <a:t> </a:t>
            </a:r>
            <a:r>
              <a:rPr lang="fr-FR" sz="2800" i="1"/>
              <a:t>du</a:t>
            </a:r>
            <a:r>
              <a:rPr lang="fr-FR" sz="2800" i="1">
                <a:ea typeface="Liberation Serif;Times New Roma" pitchFamily="16" charset="0"/>
                <a:cs typeface="Liberation Serif;Times New Roma" pitchFamily="16" charset="0"/>
              </a:rPr>
              <a:t> </a:t>
            </a:r>
            <a:r>
              <a:rPr lang="fr-FR" sz="2800" i="1"/>
              <a:t>comportement</a:t>
            </a:r>
            <a:r>
              <a:rPr lang="fr-FR" sz="2800" i="1">
                <a:ea typeface="Liberation Serif;Times New Roma" pitchFamily="16" charset="0"/>
                <a:cs typeface="Liberation Serif;Times New Roma" pitchFamily="16" charset="0"/>
              </a:rPr>
              <a:t> </a:t>
            </a:r>
            <a:r>
              <a:rPr lang="fr-FR" sz="2800" i="1"/>
              <a:t>(TCC)</a:t>
            </a:r>
            <a:r>
              <a:rPr lang="fr-FR" sz="2800" i="1">
                <a:ea typeface="Liberation Serif;Times New Roma" pitchFamily="16" charset="0"/>
                <a:cs typeface="Liberation Serif;Times New Roma" pitchFamily="16" charset="0"/>
              </a:rPr>
              <a:t> </a:t>
            </a:r>
            <a:r>
              <a:rPr lang="fr-FR" sz="2800" i="1"/>
              <a:t>et</a:t>
            </a:r>
            <a:r>
              <a:rPr lang="fr-FR" sz="2800" i="1">
                <a:ea typeface="Liberation Serif;Times New Roma" pitchFamily="16" charset="0"/>
                <a:cs typeface="Liberation Serif;Times New Roma" pitchFamily="16" charset="0"/>
              </a:rPr>
              <a:t> </a:t>
            </a:r>
            <a:r>
              <a:rPr lang="fr-FR" sz="2800" i="1"/>
              <a:t>autisme</a:t>
            </a:r>
            <a:r>
              <a:rPr lang="fr-FR" sz="2800" i="1">
                <a:ea typeface="Liberation Serif;Times New Roma" pitchFamily="16" charset="0"/>
                <a:cs typeface="Liberation Serif;Times New Roma" pitchFamily="16" charset="0"/>
              </a:rPr>
              <a:t> </a:t>
            </a:r>
            <a:r>
              <a:rPr lang="fr-FR" sz="2800" i="1"/>
              <a:t>(TED))</a:t>
            </a:r>
            <a:r>
              <a:rPr lang="fr-FR" sz="2800" i="1">
                <a:ea typeface="Liberation Serif;Times New Roma" pitchFamily="16" charset="0"/>
                <a:cs typeface="Liberation Serif;Times New Roma" pitchFamily="16" charset="0"/>
              </a:rPr>
              <a:t> </a:t>
            </a:r>
          </a:p>
          <a:p>
            <a:pPr algn="just">
              <a:spcAft>
                <a:spcPts val="1213"/>
              </a:spcAft>
            </a:pPr>
            <a:r>
              <a:rPr lang="fr-FR" sz="2800" i="1"/>
              <a:t>et</a:t>
            </a:r>
            <a:r>
              <a:rPr lang="fr-FR" sz="2800" i="1">
                <a:ea typeface="Liberation Serif;Times New Roma" pitchFamily="16" charset="0"/>
                <a:cs typeface="Liberation Serif;Times New Roma" pitchFamily="16" charset="0"/>
              </a:rPr>
              <a:t> </a:t>
            </a:r>
            <a:r>
              <a:rPr lang="fr-FR" sz="2800" i="1" u="sng"/>
              <a:t>ma</a:t>
            </a:r>
            <a:r>
              <a:rPr lang="fr-FR" sz="2800" i="1" u="sng">
                <a:ea typeface="Liberation Serif;Times New Roma" pitchFamily="16" charset="0"/>
                <a:cs typeface="Liberation Serif;Times New Roma" pitchFamily="16" charset="0"/>
              </a:rPr>
              <a:t> </a:t>
            </a:r>
            <a:r>
              <a:rPr lang="fr-FR" sz="2800" i="1" u="sng"/>
              <a:t>participation</a:t>
            </a:r>
            <a:r>
              <a:rPr lang="fr-FR" sz="2800" i="1" u="sng">
                <a:ea typeface="Liberation Serif;Times New Roma" pitchFamily="16" charset="0"/>
                <a:cs typeface="Liberation Serif;Times New Roma" pitchFamily="16" charset="0"/>
              </a:rPr>
              <a:t> </a:t>
            </a:r>
            <a:r>
              <a:rPr lang="fr-FR" sz="2800" i="1" u="sng"/>
              <a:t>au</a:t>
            </a:r>
            <a:r>
              <a:rPr lang="fr-FR" sz="2800" i="1" u="sng">
                <a:ea typeface="Liberation Serif;Times New Roma" pitchFamily="16" charset="0"/>
                <a:cs typeface="Liberation Serif;Times New Roma" pitchFamily="16" charset="0"/>
              </a:rPr>
              <a:t> </a:t>
            </a:r>
            <a:r>
              <a:rPr lang="fr-FR" sz="2800" i="1" u="sng"/>
              <a:t>groupe</a:t>
            </a:r>
            <a:r>
              <a:rPr lang="fr-FR" sz="2800" i="1" u="sng">
                <a:ea typeface="Liberation Serif;Times New Roma" pitchFamily="16" charset="0"/>
                <a:cs typeface="Liberation Serif;Times New Roma" pitchFamily="16" charset="0"/>
              </a:rPr>
              <a:t> </a:t>
            </a:r>
            <a:r>
              <a:rPr lang="fr-FR" sz="2800" i="1" u="sng"/>
              <a:t>de</a:t>
            </a:r>
            <a:r>
              <a:rPr lang="fr-FR" sz="2800" i="1" u="sng">
                <a:ea typeface="Liberation Serif;Times New Roma" pitchFamily="16" charset="0"/>
                <a:cs typeface="Liberation Serif;Times New Roma" pitchFamily="16" charset="0"/>
              </a:rPr>
              <a:t> </a:t>
            </a:r>
            <a:r>
              <a:rPr lang="fr-FR" sz="2800" i="1" u="sng"/>
              <a:t>travail</a:t>
            </a:r>
            <a:r>
              <a:rPr lang="fr-FR" sz="2800" i="1" u="sng">
                <a:ea typeface="Liberation Serif;Times New Roma" pitchFamily="16" charset="0"/>
                <a:cs typeface="Liberation Serif;Times New Roma" pitchFamily="16" charset="0"/>
              </a:rPr>
              <a:t> </a:t>
            </a:r>
            <a:r>
              <a:rPr lang="fr-FR" sz="2800" i="1" u="sng"/>
              <a:t>en</a:t>
            </a:r>
            <a:r>
              <a:rPr lang="fr-FR" sz="2800" i="1" u="sng">
                <a:ea typeface="Liberation Serif;Times New Roma" pitchFamily="16" charset="0"/>
                <a:cs typeface="Liberation Serif;Times New Roma" pitchFamily="16" charset="0"/>
              </a:rPr>
              <a:t> </a:t>
            </a:r>
            <a:r>
              <a:rPr lang="fr-FR" sz="2800" i="1" u="sng"/>
              <a:t>didactique</a:t>
            </a:r>
            <a:r>
              <a:rPr lang="fr-FR" sz="2800" i="1" u="sng">
                <a:ea typeface="Liberation Serif;Times New Roma" pitchFamily="16" charset="0"/>
                <a:cs typeface="Liberation Serif;Times New Roma" pitchFamily="16" charset="0"/>
              </a:rPr>
              <a:t> </a:t>
            </a:r>
            <a:r>
              <a:rPr lang="fr-FR" sz="2800" i="1" u="sng"/>
              <a:t>spécialisée</a:t>
            </a:r>
            <a:r>
              <a:rPr lang="fr-FR" sz="2800" i="1"/>
              <a:t>,</a:t>
            </a:r>
            <a:r>
              <a:rPr lang="fr-FR" sz="2800" i="1">
                <a:ea typeface="Liberation Serif;Times New Roma" pitchFamily="16" charset="0"/>
                <a:cs typeface="Liberation Serif;Times New Roma" pitchFamily="16" charset="0"/>
              </a:rPr>
              <a:t> </a:t>
            </a:r>
            <a:r>
              <a:rPr lang="fr-FR" sz="2800" i="1"/>
              <a:t>j'ai</a:t>
            </a:r>
            <a:r>
              <a:rPr lang="fr-FR" sz="2800" i="1">
                <a:ea typeface="Liberation Serif;Times New Roma" pitchFamily="16" charset="0"/>
                <a:cs typeface="Liberation Serif;Times New Roma" pitchFamily="16" charset="0"/>
              </a:rPr>
              <a:t> </a:t>
            </a:r>
            <a:r>
              <a:rPr lang="fr-FR" sz="2800" i="1"/>
              <a:t>choisi</a:t>
            </a:r>
            <a:r>
              <a:rPr lang="fr-FR" sz="2800" i="1">
                <a:ea typeface="Liberation Serif;Times New Roma" pitchFamily="16" charset="0"/>
                <a:cs typeface="Liberation Serif;Times New Roma" pitchFamily="16" charset="0"/>
              </a:rPr>
              <a:t> </a:t>
            </a:r>
            <a:r>
              <a:rPr lang="fr-FR" sz="2800" i="1"/>
              <a:t>de</a:t>
            </a:r>
            <a:r>
              <a:rPr lang="fr-FR" sz="2800" i="1">
                <a:ea typeface="Liberation Serif;Times New Roma" pitchFamily="16" charset="0"/>
                <a:cs typeface="Liberation Serif;Times New Roma" pitchFamily="16" charset="0"/>
              </a:rPr>
              <a:t> parler </a:t>
            </a:r>
            <a:r>
              <a:rPr lang="fr-FR" sz="2800" i="1"/>
              <a:t>de</a:t>
            </a:r>
            <a:r>
              <a:rPr lang="fr-FR" sz="2800" i="1">
                <a:ea typeface="Liberation Serif;Times New Roma" pitchFamily="16" charset="0"/>
                <a:cs typeface="Liberation Serif;Times New Roma" pitchFamily="16" charset="0"/>
              </a:rPr>
              <a:t> </a:t>
            </a:r>
            <a:r>
              <a:rPr lang="fr-FR" sz="2800" b="1" i="1"/>
              <a:t>la</a:t>
            </a:r>
            <a:r>
              <a:rPr lang="fr-FR" sz="2800" b="1" i="1">
                <a:ea typeface="Liberation Serif;Times New Roma" pitchFamily="16" charset="0"/>
                <a:cs typeface="Liberation Serif;Times New Roma" pitchFamily="16" charset="0"/>
              </a:rPr>
              <a:t> </a:t>
            </a:r>
            <a:r>
              <a:rPr lang="fr-FR" sz="2800" b="1" i="1"/>
              <a:t>temporalité</a:t>
            </a:r>
            <a:r>
              <a:rPr lang="fr-FR" sz="2800" b="1" i="1">
                <a:ea typeface="Liberation Serif;Times New Roma" pitchFamily="16" charset="0"/>
                <a:cs typeface="Liberation Serif;Times New Roma" pitchFamily="16" charset="0"/>
              </a:rPr>
              <a:t> </a:t>
            </a:r>
            <a:r>
              <a:rPr lang="fr-FR" sz="2800" i="1"/>
              <a:t>pour</a:t>
            </a:r>
            <a:r>
              <a:rPr lang="fr-FR" sz="2800" i="1">
                <a:ea typeface="Liberation Serif;Times New Roma" pitchFamily="16" charset="0"/>
                <a:cs typeface="Liberation Serif;Times New Roma" pitchFamily="16" charset="0"/>
              </a:rPr>
              <a:t> </a:t>
            </a:r>
            <a:r>
              <a:rPr lang="fr-FR" sz="2800" i="1"/>
              <a:t>essayer</a:t>
            </a:r>
            <a:r>
              <a:rPr lang="fr-FR" sz="2800" i="1">
                <a:ea typeface="Liberation Serif;Times New Roma" pitchFamily="16" charset="0"/>
                <a:cs typeface="Liberation Serif;Times New Roma" pitchFamily="16" charset="0"/>
              </a:rPr>
              <a:t> </a:t>
            </a:r>
            <a:r>
              <a:rPr lang="fr-FR" sz="2800" i="1"/>
              <a:t>avec</a:t>
            </a:r>
            <a:r>
              <a:rPr lang="fr-FR" sz="2800" i="1">
                <a:ea typeface="Liberation Serif;Times New Roma" pitchFamily="16" charset="0"/>
                <a:cs typeface="Liberation Serif;Times New Roma" pitchFamily="16" charset="0"/>
              </a:rPr>
              <a:t> </a:t>
            </a:r>
            <a:r>
              <a:rPr lang="fr-FR" sz="2800" i="1"/>
              <a:t>vous</a:t>
            </a:r>
            <a:r>
              <a:rPr lang="fr-FR" sz="2800" i="1">
                <a:ea typeface="Liberation Serif;Times New Roma" pitchFamily="16" charset="0"/>
                <a:cs typeface="Liberation Serif;Times New Roma" pitchFamily="16" charset="0"/>
              </a:rPr>
              <a:t> </a:t>
            </a:r>
            <a:r>
              <a:rPr lang="fr-FR" sz="2800" i="1"/>
              <a:t>de</a:t>
            </a:r>
            <a:r>
              <a:rPr lang="fr-FR" sz="2800" i="1">
                <a:ea typeface="Liberation Serif;Times New Roma" pitchFamily="16" charset="0"/>
                <a:cs typeface="Liberation Serif;Times New Roma" pitchFamily="16" charset="0"/>
              </a:rPr>
              <a:t> </a:t>
            </a:r>
            <a:r>
              <a:rPr lang="fr-FR" sz="2800" i="1"/>
              <a:t>dégager</a:t>
            </a:r>
            <a:r>
              <a:rPr lang="fr-FR" sz="2800" i="1">
                <a:ea typeface="Liberation Serif;Times New Roma" pitchFamily="16" charset="0"/>
                <a:cs typeface="Liberation Serif;Times New Roma" pitchFamily="16" charset="0"/>
              </a:rPr>
              <a:t> </a:t>
            </a:r>
            <a:r>
              <a:rPr lang="fr-FR" sz="2800" i="1"/>
              <a:t>des</a:t>
            </a:r>
            <a:r>
              <a:rPr lang="fr-FR" sz="2800" i="1">
                <a:ea typeface="Liberation Serif;Times New Roma" pitchFamily="16" charset="0"/>
                <a:cs typeface="Liberation Serif;Times New Roma" pitchFamily="16" charset="0"/>
              </a:rPr>
              <a:t> </a:t>
            </a:r>
            <a:r>
              <a:rPr lang="fr-FR" sz="2800" i="1"/>
              <a:t>problèmes,</a:t>
            </a:r>
            <a:r>
              <a:rPr lang="fr-FR" sz="2800" i="1">
                <a:ea typeface="Liberation Serif;Times New Roma" pitchFamily="16" charset="0"/>
                <a:cs typeface="Liberation Serif;Times New Roma" pitchFamily="16" charset="0"/>
              </a:rPr>
              <a:t> </a:t>
            </a:r>
            <a:r>
              <a:rPr lang="fr-FR" sz="2800" i="1"/>
              <a:t>des</a:t>
            </a:r>
            <a:r>
              <a:rPr lang="fr-FR" sz="2800" i="1">
                <a:ea typeface="Liberation Serif;Times New Roma" pitchFamily="16" charset="0"/>
                <a:cs typeface="Liberation Serif;Times New Roma" pitchFamily="16" charset="0"/>
              </a:rPr>
              <a:t> </a:t>
            </a:r>
            <a:r>
              <a:rPr lang="fr-FR" sz="2800" i="1"/>
              <a:t>pistes</a:t>
            </a:r>
            <a:r>
              <a:rPr lang="fr-FR" sz="2800" i="1">
                <a:ea typeface="Liberation Serif;Times New Roma" pitchFamily="16" charset="0"/>
                <a:cs typeface="Liberation Serif;Times New Roma" pitchFamily="16" charset="0"/>
              </a:rPr>
              <a:t> </a:t>
            </a:r>
            <a:r>
              <a:rPr lang="fr-FR" sz="2800" i="1"/>
              <a:t>de</a:t>
            </a:r>
            <a:r>
              <a:rPr lang="fr-FR" sz="2800" i="1">
                <a:ea typeface="Liberation Serif;Times New Roma" pitchFamily="16" charset="0"/>
                <a:cs typeface="Liberation Serif;Times New Roma" pitchFamily="16" charset="0"/>
              </a:rPr>
              <a:t> </a:t>
            </a:r>
            <a:r>
              <a:rPr lang="fr-FR" sz="2800" i="1"/>
              <a:t>travail</a:t>
            </a:r>
            <a:r>
              <a:rPr lang="fr-FR" sz="2800" i="1">
                <a:ea typeface="Liberation Serif;Times New Roma" pitchFamily="16" charset="0"/>
                <a:cs typeface="Liberation Serif;Times New Roma" pitchFamily="16" charset="0"/>
              </a:rPr>
              <a:t> </a:t>
            </a:r>
            <a:r>
              <a:rPr lang="fr-FR" sz="2800" i="1"/>
              <a:t>en</a:t>
            </a:r>
            <a:r>
              <a:rPr lang="fr-FR" sz="2800" i="1">
                <a:ea typeface="Liberation Serif;Times New Roma" pitchFamily="16" charset="0"/>
                <a:cs typeface="Liberation Serif;Times New Roma" pitchFamily="16" charset="0"/>
              </a:rPr>
              <a:t> </a:t>
            </a:r>
            <a:r>
              <a:rPr lang="fr-FR" sz="2800" i="1"/>
              <a:t>ce</a:t>
            </a:r>
            <a:r>
              <a:rPr lang="fr-FR" sz="2800" i="1">
                <a:ea typeface="Liberation Serif;Times New Roma" pitchFamily="16" charset="0"/>
                <a:cs typeface="Liberation Serif;Times New Roma" pitchFamily="16" charset="0"/>
              </a:rPr>
              <a:t> </a:t>
            </a:r>
            <a:r>
              <a:rPr lang="fr-FR" sz="2800" i="1"/>
              <a:t>qui</a:t>
            </a:r>
            <a:r>
              <a:rPr lang="fr-FR" sz="2800" i="1">
                <a:ea typeface="Liberation Serif;Times New Roma" pitchFamily="16" charset="0"/>
                <a:cs typeface="Liberation Serif;Times New Roma" pitchFamily="16" charset="0"/>
              </a:rPr>
              <a:t> </a:t>
            </a:r>
            <a:r>
              <a:rPr lang="fr-FR" sz="2800" i="1"/>
              <a:t>concerne</a:t>
            </a:r>
            <a:r>
              <a:rPr lang="fr-FR" sz="2800" i="1">
                <a:ea typeface="Liberation Serif;Times New Roma" pitchFamily="16" charset="0"/>
                <a:cs typeface="Liberation Serif;Times New Roma" pitchFamily="16" charset="0"/>
              </a:rPr>
              <a:t> </a:t>
            </a:r>
            <a:r>
              <a:rPr lang="fr-FR" sz="2800" b="1" i="1"/>
              <a:t>des</a:t>
            </a:r>
            <a:r>
              <a:rPr lang="fr-FR" sz="2800" b="1" i="1">
                <a:ea typeface="Liberation Serif;Times New Roma" pitchFamily="16" charset="0"/>
                <a:cs typeface="Liberation Serif;Times New Roma" pitchFamily="16" charset="0"/>
              </a:rPr>
              <a:t> </a:t>
            </a:r>
            <a:r>
              <a:rPr lang="fr-FR" sz="2800" b="1" i="1"/>
              <a:t>pratiques</a:t>
            </a:r>
            <a:r>
              <a:rPr lang="fr-FR" sz="2800" b="1" i="1">
                <a:ea typeface="Liberation Serif;Times New Roma" pitchFamily="16" charset="0"/>
                <a:cs typeface="Liberation Serif;Times New Roma" pitchFamily="16" charset="0"/>
              </a:rPr>
              <a:t> </a:t>
            </a:r>
            <a:r>
              <a:rPr lang="fr-FR" sz="2800" b="1" i="1"/>
              <a:t>accentuées</a:t>
            </a:r>
            <a:r>
              <a:rPr lang="fr-FR" sz="2800" b="1" i="1">
                <a:ea typeface="Liberation Serif;Times New Roma" pitchFamily="16" charset="0"/>
                <a:cs typeface="Liberation Serif;Times New Roma" pitchFamily="16" charset="0"/>
              </a:rPr>
              <a:t> </a:t>
            </a:r>
            <a:r>
              <a:rPr lang="fr-FR" sz="2800" i="1"/>
              <a:t>auprès</a:t>
            </a:r>
            <a:r>
              <a:rPr lang="fr-FR" sz="2800" i="1">
                <a:ea typeface="Liberation Serif;Times New Roma" pitchFamily="16" charset="0"/>
                <a:cs typeface="Liberation Serif;Times New Roma" pitchFamily="16" charset="0"/>
              </a:rPr>
              <a:t> </a:t>
            </a:r>
            <a:r>
              <a:rPr lang="fr-FR" sz="2800" i="1"/>
              <a:t>de</a:t>
            </a:r>
            <a:r>
              <a:rPr lang="fr-FR" sz="2800" i="1">
                <a:ea typeface="Liberation Serif;Times New Roma" pitchFamily="16" charset="0"/>
                <a:cs typeface="Liberation Serif;Times New Roma" pitchFamily="16" charset="0"/>
              </a:rPr>
              <a:t> </a:t>
            </a:r>
            <a:r>
              <a:rPr lang="fr-FR" sz="2800" i="1"/>
              <a:t>ces</a:t>
            </a:r>
            <a:r>
              <a:rPr lang="fr-FR" sz="2800" i="1">
                <a:ea typeface="Liberation Serif;Times New Roma" pitchFamily="16" charset="0"/>
                <a:cs typeface="Liberation Serif;Times New Roma" pitchFamily="16" charset="0"/>
              </a:rPr>
              <a:t> </a:t>
            </a:r>
            <a:r>
              <a:rPr lang="fr-FR" sz="2800" i="1"/>
              <a:t>jeunes.</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485775" y="303213"/>
            <a:ext cx="8747125" cy="992187"/>
          </a:xfrm>
          <a:ln/>
        </p:spPr>
        <p:txBody>
          <a:bodyPr tIns="33516"/>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a:t>Deux logiques</a:t>
            </a:r>
          </a:p>
        </p:txBody>
      </p:sp>
      <p:sp>
        <p:nvSpPr>
          <p:cNvPr id="12290" name="Rectangle 2"/>
          <p:cNvSpPr>
            <a:spLocks noGrp="1" noChangeArrowheads="1"/>
          </p:cNvSpPr>
          <p:nvPr>
            <p:ph type="body" idx="1"/>
          </p:nvPr>
        </p:nvSpPr>
        <p:spPr>
          <a:xfrm>
            <a:off x="485775" y="1516063"/>
            <a:ext cx="8747125" cy="4276725"/>
          </a:xfrm>
          <a:ln/>
        </p:spPr>
        <p:txBody>
          <a:bodyPr/>
          <a:lstStyle/>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a:t>On aurait d'un côté la complication du système scolaire et de l'autre la complexité du travail éducatif (Ardoino) .</a:t>
            </a:r>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fr-FR" sz="2000"/>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i="1">
                <a:latin typeface="Liberation Serif;Times New Roma" pitchFamily="16" charset="0"/>
              </a:rPr>
              <a:t>    Ces deux logiques pourraient dialoguer, collaborer, le problème c'est qu'elles s'opposent et entraînent </a:t>
            </a:r>
            <a:r>
              <a:rPr lang="fr-FR" sz="2000" b="1" i="1">
                <a:latin typeface="Liberation Serif;Times New Roma" pitchFamily="16" charset="0"/>
              </a:rPr>
              <a:t>des dégâts collatéraux, pour les élèves et pour les enseignants.</a:t>
            </a:r>
            <a:r>
              <a:rPr lang="fr-FR" sz="2000" i="1">
                <a:latin typeface="Liberation Serif;Times New Roma" pitchFamily="16" charset="0"/>
              </a:rPr>
              <a:t> </a:t>
            </a:r>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i="1">
                <a:latin typeface="Liberation Serif;Times New Roma" pitchFamily="16" charset="0"/>
              </a:rPr>
              <a:t>    Nier les temporalités à l'œuvre, qui se développent aussi comme contre-stratégies à la stratégie pédagogique (la « négatricité » d'Ardoino), </a:t>
            </a:r>
            <a:r>
              <a:rPr lang="fr-FR" sz="2000" b="1" i="1">
                <a:latin typeface="Liberation Serif;Times New Roma" pitchFamily="16" charset="0"/>
              </a:rPr>
              <a:t>c'est se priver en grande partie du sens</a:t>
            </a:r>
            <a:r>
              <a:rPr lang="fr-FR" sz="2000" i="1">
                <a:latin typeface="Liberation Serif;Times New Roma" pitchFamily="16" charset="0"/>
              </a:rPr>
              <a:t> de ce qui se joue dans le quotidien de la classe, lors d'une séquence d'apprentissage. </a:t>
            </a:r>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fr-FR" sz="200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485775" y="303213"/>
            <a:ext cx="8747125" cy="992187"/>
          </a:xfrm>
          <a:ln/>
        </p:spPr>
        <p:txBody>
          <a:bodyPr tIns="33516"/>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a:t>Pour l'élève</a:t>
            </a:r>
          </a:p>
        </p:txBody>
      </p:sp>
      <p:sp>
        <p:nvSpPr>
          <p:cNvPr id="13314" name="Rectangle 2"/>
          <p:cNvSpPr>
            <a:spLocks noGrp="1" noChangeArrowheads="1"/>
          </p:cNvSpPr>
          <p:nvPr>
            <p:ph type="body" idx="1"/>
          </p:nvPr>
        </p:nvSpPr>
        <p:spPr>
          <a:xfrm>
            <a:off x="485775" y="1516063"/>
            <a:ext cx="8747125" cy="4276725"/>
          </a:xfrm>
          <a:ln/>
        </p:spPr>
        <p:txBody>
          <a:bodyPr/>
          <a:lstStyle/>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fr-FR"/>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i="1">
                <a:latin typeface="Liberation Serif;Times New Roma" pitchFamily="16" charset="0"/>
              </a:rPr>
              <a:t>    Une progression est faite de contenus et d'étapes. </a:t>
            </a:r>
            <a:r>
              <a:rPr lang="fr-FR" sz="2000" b="1" i="1">
                <a:latin typeface="Liberation Serif;Times New Roma" pitchFamily="16" charset="0"/>
              </a:rPr>
              <a:t>Du côté de l'élève</a:t>
            </a:r>
            <a:r>
              <a:rPr lang="fr-FR" sz="2000" i="1">
                <a:latin typeface="Liberation Serif;Times New Roma" pitchFamily="16" charset="0"/>
              </a:rPr>
              <a:t> cela prend la forme bien souvent de </a:t>
            </a:r>
            <a:r>
              <a:rPr lang="fr-FR" sz="2000">
                <a:latin typeface="Liberation Serif;Times New Roma" pitchFamily="16" charset="0"/>
              </a:rPr>
              <a:t>manques</a:t>
            </a:r>
            <a:r>
              <a:rPr lang="fr-FR" sz="2000" i="1">
                <a:latin typeface="Liberation Serif;Times New Roma" pitchFamily="16" charset="0"/>
              </a:rPr>
              <a:t> et de </a:t>
            </a:r>
            <a:r>
              <a:rPr lang="fr-FR" sz="2000">
                <a:latin typeface="Liberation Serif;Times New Roma" pitchFamily="16" charset="0"/>
              </a:rPr>
              <a:t>retard</a:t>
            </a:r>
            <a:r>
              <a:rPr lang="fr-FR" sz="2000" i="1">
                <a:latin typeface="Liberation Serif;Times New Roma" pitchFamily="16" charset="0"/>
              </a:rPr>
              <a:t>. Les préquis qui manquent toujours (Astolfi). Des élèves peinent à suivre le rythme. </a:t>
            </a:r>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i="1">
                <a:latin typeface="Liberation Serif;Times New Roma" pitchFamily="16" charset="0"/>
              </a:rPr>
              <a:t>Ce sont qui ont un problème.  On ne questionne pas la logique programmatique, la logique procédurale.</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85775" y="303213"/>
            <a:ext cx="8747125" cy="992187"/>
          </a:xfrm>
          <a:ln/>
        </p:spPr>
        <p:txBody>
          <a:bodyPr tIns="33516"/>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a:t>Pour le pédagogue</a:t>
            </a:r>
          </a:p>
        </p:txBody>
      </p:sp>
      <p:sp>
        <p:nvSpPr>
          <p:cNvPr id="14338" name="Rectangle 2"/>
          <p:cNvSpPr>
            <a:spLocks noGrp="1" noChangeArrowheads="1"/>
          </p:cNvSpPr>
          <p:nvPr>
            <p:ph type="body" idx="1"/>
          </p:nvPr>
        </p:nvSpPr>
        <p:spPr>
          <a:xfrm>
            <a:off x="485775" y="1516063"/>
            <a:ext cx="8747125" cy="4276725"/>
          </a:xfrm>
          <a:ln/>
        </p:spPr>
        <p:txBody>
          <a:bodyPr tIns="15876"/>
          <a:lstStyle/>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1800" i="1">
                <a:latin typeface="Liberation Serif;Times New Roma" pitchFamily="16" charset="0"/>
              </a:rPr>
              <a:t>   </a:t>
            </a:r>
            <a:r>
              <a:rPr lang="fr-FR" sz="2000" i="1">
                <a:latin typeface="Liberation Serif;Times New Roma" pitchFamily="16" charset="0"/>
              </a:rPr>
              <a:t> Ces 3-4 ans, ce temps long, je le mettrais volontiers en regard de l'urgence dans laquelle, </a:t>
            </a:r>
            <a:r>
              <a:rPr lang="fr-FR" sz="2000" b="1" i="1">
                <a:latin typeface="Liberation Serif;Times New Roma" pitchFamily="16" charset="0"/>
              </a:rPr>
              <a:t>nous, professionnels</a:t>
            </a:r>
            <a:r>
              <a:rPr lang="fr-FR" sz="2000" i="1">
                <a:latin typeface="Liberation Serif;Times New Roma" pitchFamily="16" charset="0"/>
              </a:rPr>
              <a:t>, nous sommes mis. </a:t>
            </a:r>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i="1">
                <a:latin typeface="Liberation Serif;Times New Roma" pitchFamily="16" charset="0"/>
              </a:rPr>
              <a:t>    Sous couvert d'efficacité organisationnelle, notre temps est beaucoup occupé à des tâches autres que la pédagogie. L'exemple de l'</a:t>
            </a:r>
            <a:r>
              <a:rPr lang="fr-FR" sz="2000">
                <a:latin typeface="Liberation Serif;Times New Roma" pitchFamily="16" charset="0"/>
              </a:rPr>
              <a:t>espace numérique de travail</a:t>
            </a:r>
            <a:r>
              <a:rPr lang="fr-FR" sz="2000" i="1">
                <a:latin typeface="Liberation Serif;Times New Roma" pitchFamily="16" charset="0"/>
              </a:rPr>
              <a:t> est édifiant. Le temps passé à renseigner un cahier de texte électronique est effarant. Si l'importance d'une chose est mesurée au temps qu'on y consacre, cela signifierait que faire la liste journalière des actions et de leurs objectifs serait de plus en plus importante. Dans les hôpitaux et aujourd'hui dans le travail social, on est dans une logique de l'acte. Pour cela, le temps est segmenté, mesuré et on remplit chaque « case-temps » d'actes qui se réduisent en procédures. </a:t>
            </a:r>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i="1">
                <a:latin typeface="Liberation Serif;Times New Roma" pitchFamily="16" charset="0"/>
              </a:rPr>
              <a:t>On serait dans une logique du faire : l'enseignant se voit réduit à son savoir-faire, lui-même évalué en terme d'efficacité et d'utilité (Diet). Envisager l'apprentissage uniquement en terme de compétences relève de cet assèchement de toute subjectivité au profit de cette logique du faire vide de tout questionnement éthique.</a:t>
            </a:r>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fr-FR" sz="2000"/>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485775" y="303213"/>
            <a:ext cx="8747125" cy="992187"/>
          </a:xfrm>
          <a:ln/>
        </p:spPr>
        <p:txBody>
          <a:bodyPr tIns="33516"/>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a:t>Patience...</a:t>
            </a:r>
          </a:p>
        </p:txBody>
      </p:sp>
      <p:sp>
        <p:nvSpPr>
          <p:cNvPr id="15362" name="Rectangle 2"/>
          <p:cNvSpPr>
            <a:spLocks noGrp="1" noChangeArrowheads="1"/>
          </p:cNvSpPr>
          <p:nvPr>
            <p:ph type="body" idx="1"/>
          </p:nvPr>
        </p:nvSpPr>
        <p:spPr>
          <a:xfrm>
            <a:off x="485775" y="1516063"/>
            <a:ext cx="8747125" cy="4276725"/>
          </a:xfrm>
          <a:ln/>
        </p:spPr>
        <p:txBody>
          <a:bodyPr tIns="17640"/>
          <a:lstStyle/>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000" b="1" i="1">
                <a:latin typeface="Liberation Serif;Times New Roma" pitchFamily="16" charset="0"/>
              </a:rPr>
              <a:t>    La relation pédagogique</a:t>
            </a:r>
            <a:r>
              <a:rPr lang="en-US" sz="2000" i="1">
                <a:latin typeface="Liberation Serif;Times New Roma" pitchFamily="16" charset="0"/>
              </a:rPr>
              <a:t> est nécessairement faite de </a:t>
            </a:r>
            <a:r>
              <a:rPr lang="en-US" sz="2000" i="1" u="sng">
                <a:latin typeface="Liberation Serif;Times New Roma" pitchFamily="16" charset="0"/>
              </a:rPr>
              <a:t>patience</a:t>
            </a:r>
            <a:r>
              <a:rPr lang="en-US" sz="2000" i="1">
                <a:latin typeface="Liberation Serif;Times New Roma" pitchFamily="16" charset="0"/>
              </a:rPr>
              <a:t>. </a:t>
            </a:r>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000" i="1">
                <a:latin typeface="Liberation Serif;Times New Roma" pitchFamily="16" charset="0"/>
              </a:rPr>
              <a:t>    Le pédagogue se doit de voir loin et respecter l'indication de Rousseau dans l’Émile : la règle la plus utile en éducation «  ce n'est pas gagner du temps mais en perdre ». L'</a:t>
            </a:r>
            <a:r>
              <a:rPr lang="en-US" sz="2000" b="1" i="1">
                <a:latin typeface="Liberation Serif;Times New Roma" pitchFamily="16" charset="0"/>
              </a:rPr>
              <a:t>approche globale</a:t>
            </a:r>
            <a:r>
              <a:rPr lang="en-US" sz="2000" i="1">
                <a:latin typeface="Liberation Serif;Times New Roma" pitchFamily="16" charset="0"/>
              </a:rPr>
              <a:t> de l'enfant, de l'adolescent impose d'envisager l'instruction </a:t>
            </a:r>
            <a:r>
              <a:rPr lang="en-US" sz="2000" u="sng">
                <a:latin typeface="Liberation Serif;Times New Roma" pitchFamily="16" charset="0"/>
              </a:rPr>
              <a:t>et</a:t>
            </a:r>
            <a:r>
              <a:rPr lang="en-US" sz="2000" i="1">
                <a:latin typeface="Liberation Serif;Times New Roma" pitchFamily="16" charset="0"/>
              </a:rPr>
              <a:t> le développement. </a:t>
            </a:r>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000" i="1">
                <a:latin typeface="Liberation Serif;Times New Roma" pitchFamily="16" charset="0"/>
              </a:rPr>
              <a:t>    Le triptyque </a:t>
            </a:r>
            <a:r>
              <a:rPr lang="en-US" sz="2000" b="1">
                <a:latin typeface="Liberation Serif;Times New Roma" pitchFamily="16" charset="0"/>
              </a:rPr>
              <a:t>action-science-conscience</a:t>
            </a:r>
            <a:r>
              <a:rPr lang="en-US" sz="2000" i="1">
                <a:latin typeface="Liberation Serif;Times New Roma" pitchFamily="16" charset="0"/>
              </a:rPr>
              <a:t> concerne adultes et enfant,</a:t>
            </a:r>
            <a:r>
              <a:rPr lang="en-US" sz="2000">
                <a:latin typeface="Liberation Serif;Times New Roma" pitchFamily="16" charset="0"/>
              </a:rPr>
              <a:t> a fortiori</a:t>
            </a:r>
            <a:r>
              <a:rPr lang="en-US" sz="2000" i="1">
                <a:latin typeface="Liberation Serif;Times New Roma" pitchFamily="16" charset="0"/>
              </a:rPr>
              <a:t> s'il est handicapé. Les projets qui structurent la pratique du pédagogue -encore plus s'il travaille en classe spécialisé !- sont d'abord des </a:t>
            </a:r>
            <a:r>
              <a:rPr lang="en-US" sz="2000">
                <a:latin typeface="Liberation Serif;Times New Roma" pitchFamily="16" charset="0"/>
              </a:rPr>
              <a:t>projets visés</a:t>
            </a:r>
            <a:r>
              <a:rPr lang="en-US" sz="2000" i="1">
                <a:latin typeface="Liberation Serif;Times New Roma" pitchFamily="16" charset="0"/>
              </a:rPr>
              <a:t> (Ardoino) qui inscrivent les actions dans le temps. La notion de diagnostic, d'évaluation diagnostic, outre le fait qu'elle introduit un vocabulaire médical (ça fait plus scientifique), met en place une temporalité qui n'est, en pratique, pas opératoire. Le constat de départ se trouve en fait sans cesse amendé, enrichit, modifier par le travail quotidien. </a:t>
            </a:r>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000" i="1">
                <a:latin typeface="Liberation Serif;Times New Roma" pitchFamily="16" charset="0"/>
              </a:rPr>
              <a:t>    On voit la difficulté de modéliser ce type de travail.</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485775" y="303213"/>
            <a:ext cx="8747125" cy="992187"/>
          </a:xfrm>
          <a:ln/>
        </p:spPr>
        <p:txBody>
          <a:bodyPr tIns="33516"/>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a:t>Une formation continue longue</a:t>
            </a:r>
          </a:p>
        </p:txBody>
      </p:sp>
      <p:sp>
        <p:nvSpPr>
          <p:cNvPr id="16386" name="Rectangle 2"/>
          <p:cNvSpPr>
            <a:spLocks noGrp="1" noChangeArrowheads="1"/>
          </p:cNvSpPr>
          <p:nvPr>
            <p:ph type="body" idx="1"/>
          </p:nvPr>
        </p:nvSpPr>
        <p:spPr>
          <a:xfrm>
            <a:off x="377825" y="1409700"/>
            <a:ext cx="8747125" cy="4276725"/>
          </a:xfrm>
          <a:ln/>
        </p:spPr>
        <p:txBody>
          <a:bodyPr tIns="17640"/>
          <a:lstStyle/>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000" i="1">
                <a:latin typeface="Liberation Serif;Times New Roma" pitchFamily="16" charset="0"/>
              </a:rPr>
              <a:t>    La pédagogie nécessite </a:t>
            </a:r>
            <a:r>
              <a:rPr lang="en-US" sz="2000" b="1" i="1">
                <a:latin typeface="Liberation Serif;Times New Roma" pitchFamily="16" charset="0"/>
              </a:rPr>
              <a:t>une formation continue longue</a:t>
            </a:r>
            <a:r>
              <a:rPr lang="en-US" sz="2000" i="1">
                <a:latin typeface="Liberation Serif;Times New Roma" pitchFamily="16" charset="0"/>
              </a:rPr>
              <a:t> qui doit permettre de </a:t>
            </a:r>
            <a:r>
              <a:rPr lang="en-US" sz="2000" b="1" i="1">
                <a:latin typeface="Liberation Serif;Times New Roma" pitchFamily="16" charset="0"/>
              </a:rPr>
              <a:t>conjuguer </a:t>
            </a:r>
            <a:r>
              <a:rPr lang="en-US" sz="2000" b="1">
                <a:latin typeface="Liberation Serif;Times New Roma" pitchFamily="16" charset="0"/>
              </a:rPr>
              <a:t>pratique</a:t>
            </a:r>
            <a:r>
              <a:rPr lang="en-US" sz="2000" b="1" i="1">
                <a:latin typeface="Liberation Serif;Times New Roma" pitchFamily="16" charset="0"/>
              </a:rPr>
              <a:t> et </a:t>
            </a:r>
            <a:r>
              <a:rPr lang="en-US" sz="2000" b="1">
                <a:latin typeface="Liberation Serif;Times New Roma" pitchFamily="16" charset="0"/>
              </a:rPr>
              <a:t>théorie</a:t>
            </a:r>
            <a:r>
              <a:rPr lang="en-US" sz="2000" i="1">
                <a:latin typeface="Liberation Serif;Times New Roma" pitchFamily="16" charset="0"/>
              </a:rPr>
              <a:t>. </a:t>
            </a:r>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000" i="1">
                <a:latin typeface="Liberation Serif;Times New Roma" pitchFamily="16" charset="0"/>
              </a:rPr>
              <a:t>De quels savoirs parlons-nous ? Là, où la plupart des autres sciences réussissent à épurer, à simplifier, les données de l'expérience par des "découpes" appropriées pour "construire" des "faits", ce sont toujours, ici, des pratiques sociales, des événements, des situations et des témoignages, tissés de représentations, d'intentions et d'actions individuelles et collectives, qui constitueront la matière riche et diversifiée à laquelle nous ne pourront que nous référer inlassablement. Le savoir pédagogique est sans cesse en recomposition (Castoriadis). Voir ma contribution </a:t>
            </a:r>
            <a:r>
              <a:rPr lang="en-US" sz="2000" b="1">
                <a:latin typeface="Liberation Serif;Times New Roma" pitchFamily="16" charset="0"/>
              </a:rPr>
              <a:t>Savoirs sédimentaires</a:t>
            </a:r>
            <a:r>
              <a:rPr lang="en-US" sz="2000" b="1" i="1">
                <a:latin typeface="Liberation Serif;Times New Roma" pitchFamily="16" charset="0"/>
              </a:rPr>
              <a:t> </a:t>
            </a:r>
            <a:r>
              <a:rPr lang="en-US" sz="2000" i="1">
                <a:latin typeface="Liberation Serif;Times New Roma" pitchFamily="16" charset="0"/>
              </a:rPr>
              <a:t>sur le Wiki. Que ce soit en mathématiques, en physique, dans les Sciences Humaines ou dans la pratique quotidienne -a fortiori avec des jeunes handicapés- la nécessité d'un méta-niveau constitué d'un questionnement éthique est indispensable : « Qu'est ce que je suis en train de faire ? » « De quelle logique, de quelle idéologie suis-je l'agent ? ». Le sens de ce qui est fait ne peut-être que le résultat d'une temporalité subjective et d'une histoire collective.</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xfrm>
            <a:off x="485775" y="303213"/>
            <a:ext cx="8747125" cy="992187"/>
          </a:xfrm>
          <a:ln/>
        </p:spPr>
        <p:txBody>
          <a:bodyPr tIns="33516"/>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a:t>Une pédagogie de l'expression</a:t>
            </a:r>
          </a:p>
        </p:txBody>
      </p:sp>
      <p:sp>
        <p:nvSpPr>
          <p:cNvPr id="17410" name="Rectangle 2"/>
          <p:cNvSpPr>
            <a:spLocks noGrp="1" noChangeArrowheads="1"/>
          </p:cNvSpPr>
          <p:nvPr>
            <p:ph type="body" idx="1"/>
          </p:nvPr>
        </p:nvSpPr>
        <p:spPr>
          <a:xfrm>
            <a:off x="485775" y="1516063"/>
            <a:ext cx="8747125" cy="4276725"/>
          </a:xfrm>
          <a:ln/>
        </p:spPr>
        <p:txBody>
          <a:bodyPr tIns="17640"/>
          <a:lstStyle/>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i="1">
                <a:latin typeface="Liberation Serif;Times New Roma" pitchFamily="16" charset="0"/>
              </a:rPr>
              <a:t>    Conséquence pour le pédagogue : que l'on parle de ça en classe, que la pédagogie soit une pédagogie de l'expression (Fath). </a:t>
            </a:r>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i="1">
                <a:latin typeface="Liberation Serif;Times New Roma" pitchFamily="16" charset="0"/>
              </a:rPr>
              <a:t>Qu'un enfant parle de sa perception du temps et il y a alors une </a:t>
            </a:r>
            <a:r>
              <a:rPr lang="fr-FR" sz="2000">
                <a:latin typeface="Liberation Serif;Times New Roma" pitchFamily="16" charset="0"/>
              </a:rPr>
              <a:t>prise</a:t>
            </a:r>
            <a:r>
              <a:rPr lang="fr-FR" sz="2000" i="1">
                <a:latin typeface="Liberation Serif;Times New Roma" pitchFamily="16" charset="0"/>
              </a:rPr>
              <a:t> pour le pédagogue pour</a:t>
            </a:r>
            <a:r>
              <a:rPr lang="fr-FR" sz="2000" b="1" i="1">
                <a:latin typeface="Liberation Serif;Times New Roma" pitchFamily="16" charset="0"/>
              </a:rPr>
              <a:t> travailler un rapport au temps singulier qui se conjugue avec un temps social, institutionnel, familial. </a:t>
            </a:r>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fr-F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5775" y="258763"/>
            <a:ext cx="8747125" cy="1081087"/>
          </a:xfrm>
          <a:ln/>
        </p:spPr>
        <p:txBody>
          <a:bodyPr tIns="47628"/>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5400" b="1"/>
              <a:t>Ces années-là</a:t>
            </a:r>
          </a:p>
        </p:txBody>
      </p:sp>
      <p:sp>
        <p:nvSpPr>
          <p:cNvPr id="4098" name="Rectangle 2"/>
          <p:cNvSpPr>
            <a:spLocks noGrp="1" noChangeArrowheads="1"/>
          </p:cNvSpPr>
          <p:nvPr>
            <p:ph type="body" idx="1"/>
          </p:nvPr>
        </p:nvSpPr>
        <p:spPr>
          <a:xfrm>
            <a:off x="1008063" y="1266825"/>
            <a:ext cx="7505700" cy="4276725"/>
          </a:xfrm>
          <a:ln/>
        </p:spPr>
        <p:txBody>
          <a:bodyPr tIns="15876"/>
          <a:lstStyle/>
          <a:p>
            <a:pPr algn="just">
              <a:tabLst>
                <a:tab pos="723900" algn="l"/>
                <a:tab pos="1447800" algn="l"/>
                <a:tab pos="2171700" algn="l"/>
                <a:tab pos="2895600" algn="l"/>
                <a:tab pos="3619500" algn="l"/>
                <a:tab pos="4343400" algn="l"/>
                <a:tab pos="5067300" algn="l"/>
                <a:tab pos="5791200" algn="l"/>
                <a:tab pos="6515100" algn="l"/>
                <a:tab pos="7239000" algn="l"/>
              </a:tabLst>
            </a:pPr>
            <a:endParaRPr lang="fr-FR" sz="1800" b="1"/>
          </a:p>
          <a:p>
            <a:pPr algn="just">
              <a:tabLst>
                <a:tab pos="723900" algn="l"/>
                <a:tab pos="1447800" algn="l"/>
                <a:tab pos="2171700" algn="l"/>
                <a:tab pos="2895600" algn="l"/>
                <a:tab pos="3619500" algn="l"/>
                <a:tab pos="4343400" algn="l"/>
                <a:tab pos="5067300" algn="l"/>
                <a:tab pos="5791200" algn="l"/>
                <a:tab pos="6515100" algn="l"/>
                <a:tab pos="7239000" algn="l"/>
              </a:tabLst>
            </a:pPr>
            <a:endParaRPr lang="fr-FR" sz="2800"/>
          </a:p>
          <a:p>
            <a:pPr algn="just">
              <a:tabLst>
                <a:tab pos="723900" algn="l"/>
                <a:tab pos="1447800" algn="l"/>
                <a:tab pos="2171700" algn="l"/>
                <a:tab pos="2895600" algn="l"/>
                <a:tab pos="3619500" algn="l"/>
                <a:tab pos="4343400" algn="l"/>
                <a:tab pos="5067300" algn="l"/>
                <a:tab pos="5791200" algn="l"/>
                <a:tab pos="6515100" algn="l"/>
                <a:tab pos="7239000" algn="l"/>
              </a:tabLst>
            </a:pPr>
            <a:r>
              <a:rPr lang="fr-FR" sz="2800"/>
              <a:t>    Qu'est-ce</a:t>
            </a:r>
            <a:r>
              <a:rPr lang="fr-FR" sz="2800">
                <a:ea typeface="Liberation Serif;Times New Roma" pitchFamily="16" charset="0"/>
                <a:cs typeface="Liberation Serif;Times New Roma" pitchFamily="16" charset="0"/>
              </a:rPr>
              <a:t> </a:t>
            </a:r>
            <a:r>
              <a:rPr lang="fr-FR" sz="2800"/>
              <a:t>qu'il</a:t>
            </a:r>
            <a:r>
              <a:rPr lang="fr-FR" sz="2800">
                <a:ea typeface="Liberation Serif;Times New Roma" pitchFamily="16" charset="0"/>
                <a:cs typeface="Liberation Serif;Times New Roma" pitchFamily="16" charset="0"/>
              </a:rPr>
              <a:t> </a:t>
            </a:r>
            <a:r>
              <a:rPr lang="fr-FR" sz="2800"/>
              <a:t>y</a:t>
            </a:r>
            <a:r>
              <a:rPr lang="fr-FR" sz="2800">
                <a:ea typeface="Liberation Serif;Times New Roma" pitchFamily="16" charset="0"/>
                <a:cs typeface="Liberation Serif;Times New Roma" pitchFamily="16" charset="0"/>
              </a:rPr>
              <a:t> </a:t>
            </a:r>
            <a:r>
              <a:rPr lang="fr-FR" sz="2800"/>
              <a:t>a</a:t>
            </a:r>
            <a:r>
              <a:rPr lang="fr-FR" sz="2800">
                <a:ea typeface="Liberation Serif;Times New Roma" pitchFamily="16" charset="0"/>
                <a:cs typeface="Liberation Serif;Times New Roma" pitchFamily="16" charset="0"/>
              </a:rPr>
              <a:t> </a:t>
            </a:r>
            <a:r>
              <a:rPr lang="fr-FR" sz="2800"/>
              <a:t>de</a:t>
            </a:r>
            <a:r>
              <a:rPr lang="fr-FR" sz="2800">
                <a:ea typeface="Liberation Serif;Times New Roma" pitchFamily="16" charset="0"/>
                <a:cs typeface="Liberation Serif;Times New Roma" pitchFamily="16" charset="0"/>
              </a:rPr>
              <a:t> </a:t>
            </a:r>
            <a:r>
              <a:rPr lang="fr-FR" sz="2800"/>
              <a:t>spécifique</a:t>
            </a:r>
            <a:r>
              <a:rPr lang="fr-FR" sz="2800">
                <a:ea typeface="Liberation Serif;Times New Roma" pitchFamily="16" charset="0"/>
                <a:cs typeface="Liberation Serif;Times New Roma" pitchFamily="16" charset="0"/>
              </a:rPr>
              <a:t> </a:t>
            </a:r>
            <a:r>
              <a:rPr lang="fr-FR" sz="2800"/>
              <a:t>au</a:t>
            </a:r>
            <a:r>
              <a:rPr lang="fr-FR" sz="2800">
                <a:ea typeface="Liberation Serif;Times New Roma" pitchFamily="16" charset="0"/>
                <a:cs typeface="Liberation Serif;Times New Roma" pitchFamily="16" charset="0"/>
              </a:rPr>
              <a:t> </a:t>
            </a:r>
            <a:r>
              <a:rPr lang="fr-FR" sz="2800"/>
              <a:t>travail</a:t>
            </a:r>
            <a:r>
              <a:rPr lang="fr-FR" sz="2800">
                <a:ea typeface="Liberation Serif;Times New Roma" pitchFamily="16" charset="0"/>
                <a:cs typeface="Liberation Serif;Times New Roma" pitchFamily="16" charset="0"/>
              </a:rPr>
              <a:t> </a:t>
            </a:r>
            <a:r>
              <a:rPr lang="fr-FR" sz="2800"/>
              <a:t>en</a:t>
            </a:r>
            <a:r>
              <a:rPr lang="fr-FR" sz="2800">
                <a:ea typeface="Liberation Serif;Times New Roma" pitchFamily="16" charset="0"/>
                <a:cs typeface="Liberation Serif;Times New Roma" pitchFamily="16" charset="0"/>
              </a:rPr>
              <a:t> </a:t>
            </a:r>
            <a:r>
              <a:rPr lang="fr-FR" sz="2800"/>
              <a:t>classe</a:t>
            </a:r>
            <a:r>
              <a:rPr lang="fr-FR" sz="2800">
                <a:ea typeface="Liberation Serif;Times New Roma" pitchFamily="16" charset="0"/>
                <a:cs typeface="Liberation Serif;Times New Roma" pitchFamily="16" charset="0"/>
              </a:rPr>
              <a:t> </a:t>
            </a:r>
            <a:r>
              <a:rPr lang="fr-FR" sz="2800"/>
              <a:t>spécialisée  ?</a:t>
            </a:r>
            <a:r>
              <a:rPr lang="fr-FR" sz="2800">
                <a:ea typeface="Liberation Serif;Times New Roma" pitchFamily="16" charset="0"/>
                <a:cs typeface="Liberation Serif;Times New Roma" pitchFamily="16" charset="0"/>
              </a:rPr>
              <a:t> </a:t>
            </a:r>
          </a:p>
          <a:p>
            <a:pPr algn="just">
              <a:tabLst>
                <a:tab pos="723900" algn="l"/>
                <a:tab pos="1447800" algn="l"/>
                <a:tab pos="2171700" algn="l"/>
                <a:tab pos="2895600" algn="l"/>
                <a:tab pos="3619500" algn="l"/>
                <a:tab pos="4343400" algn="l"/>
                <a:tab pos="5067300" algn="l"/>
                <a:tab pos="5791200" algn="l"/>
                <a:tab pos="6515100" algn="l"/>
                <a:tab pos="7239000" algn="l"/>
              </a:tabLst>
            </a:pPr>
            <a:r>
              <a:rPr lang="fr-FR" sz="2800"/>
              <a:t>   Pour</a:t>
            </a:r>
            <a:r>
              <a:rPr lang="fr-FR" sz="2800">
                <a:ea typeface="Liberation Serif;Times New Roma" pitchFamily="16" charset="0"/>
                <a:cs typeface="Liberation Serif;Times New Roma" pitchFamily="16" charset="0"/>
              </a:rPr>
              <a:t> </a:t>
            </a:r>
            <a:r>
              <a:rPr lang="fr-FR" sz="2800"/>
              <a:t>apprendre</a:t>
            </a:r>
            <a:r>
              <a:rPr lang="fr-FR" sz="2800">
                <a:ea typeface="Liberation Serif;Times New Roma" pitchFamily="16" charset="0"/>
                <a:cs typeface="Liberation Serif;Times New Roma" pitchFamily="16" charset="0"/>
              </a:rPr>
              <a:t> </a:t>
            </a:r>
            <a:r>
              <a:rPr lang="fr-FR" sz="2800"/>
              <a:t>une</a:t>
            </a:r>
            <a:r>
              <a:rPr lang="fr-FR" sz="2800">
                <a:ea typeface="Liberation Serif;Times New Roma" pitchFamily="16" charset="0"/>
                <a:cs typeface="Liberation Serif;Times New Roma" pitchFamily="16" charset="0"/>
              </a:rPr>
              <a:t> </a:t>
            </a:r>
            <a:r>
              <a:rPr lang="fr-FR" sz="2800"/>
              <a:t>notion,</a:t>
            </a:r>
            <a:r>
              <a:rPr lang="fr-FR" sz="2800">
                <a:ea typeface="Liberation Serif;Times New Roma" pitchFamily="16" charset="0"/>
                <a:cs typeface="Liberation Serif;Times New Roma" pitchFamily="16" charset="0"/>
              </a:rPr>
              <a:t> </a:t>
            </a:r>
            <a:r>
              <a:rPr lang="fr-FR" sz="2800"/>
              <a:t>on</a:t>
            </a:r>
            <a:r>
              <a:rPr lang="fr-FR" sz="2800">
                <a:ea typeface="Liberation Serif;Times New Roma" pitchFamily="16" charset="0"/>
                <a:cs typeface="Liberation Serif;Times New Roma" pitchFamily="16" charset="0"/>
              </a:rPr>
              <a:t> </a:t>
            </a:r>
            <a:r>
              <a:rPr lang="fr-FR" sz="2800"/>
              <a:t>passe</a:t>
            </a:r>
            <a:r>
              <a:rPr lang="fr-FR" sz="2800">
                <a:ea typeface="Liberation Serif;Times New Roma" pitchFamily="16" charset="0"/>
                <a:cs typeface="Liberation Serif;Times New Roma" pitchFamily="16" charset="0"/>
              </a:rPr>
              <a:t> </a:t>
            </a:r>
            <a:r>
              <a:rPr lang="fr-FR" sz="2800"/>
              <a:t>de</a:t>
            </a:r>
            <a:r>
              <a:rPr lang="fr-FR" sz="2800">
                <a:ea typeface="Liberation Serif;Times New Roma" pitchFamily="16" charset="0"/>
                <a:cs typeface="Liberation Serif;Times New Roma" pitchFamily="16" charset="0"/>
              </a:rPr>
              <a:t> </a:t>
            </a:r>
            <a:r>
              <a:rPr lang="fr-FR" sz="2800"/>
              <a:t>3-4</a:t>
            </a:r>
            <a:r>
              <a:rPr lang="fr-FR" sz="2800">
                <a:ea typeface="Liberation Serif;Times New Roma" pitchFamily="16" charset="0"/>
                <a:cs typeface="Liberation Serif;Times New Roma" pitchFamily="16" charset="0"/>
              </a:rPr>
              <a:t> </a:t>
            </a:r>
            <a:r>
              <a:rPr lang="fr-FR" sz="2800"/>
              <a:t>séances</a:t>
            </a:r>
            <a:r>
              <a:rPr lang="fr-FR" sz="2800">
                <a:ea typeface="Liberation Serif;Times New Roma" pitchFamily="16" charset="0"/>
                <a:cs typeface="Liberation Serif;Times New Roma" pitchFamily="16" charset="0"/>
              </a:rPr>
              <a:t> </a:t>
            </a:r>
            <a:r>
              <a:rPr lang="fr-FR" sz="2800"/>
              <a:t>à</a:t>
            </a:r>
            <a:r>
              <a:rPr lang="fr-FR" sz="2800">
                <a:ea typeface="Liberation Serif;Times New Roma" pitchFamily="16" charset="0"/>
                <a:cs typeface="Liberation Serif;Times New Roma" pitchFamily="16" charset="0"/>
              </a:rPr>
              <a:t> </a:t>
            </a:r>
            <a:r>
              <a:rPr lang="fr-FR" sz="2800"/>
              <a:t>3-4</a:t>
            </a:r>
            <a:r>
              <a:rPr lang="fr-FR" sz="2800">
                <a:ea typeface="Liberation Serif;Times New Roma" pitchFamily="16" charset="0"/>
                <a:cs typeface="Liberation Serif;Times New Roma" pitchFamily="16" charset="0"/>
              </a:rPr>
              <a:t> </a:t>
            </a:r>
            <a:r>
              <a:rPr lang="fr-FR" sz="2800"/>
              <a:t>années,</a:t>
            </a:r>
            <a:r>
              <a:rPr lang="fr-FR" sz="2800">
                <a:ea typeface="Liberation Serif;Times New Roma" pitchFamily="16" charset="0"/>
                <a:cs typeface="Liberation Serif;Times New Roma" pitchFamily="16" charset="0"/>
              </a:rPr>
              <a:t> </a:t>
            </a:r>
            <a:r>
              <a:rPr lang="fr-FR" sz="2800"/>
              <a:t>  avons-nous</a:t>
            </a:r>
            <a:r>
              <a:rPr lang="fr-FR" sz="2800">
                <a:ea typeface="Liberation Serif;Times New Roma" pitchFamily="16" charset="0"/>
                <a:cs typeface="Liberation Serif;Times New Roma" pitchFamily="16" charset="0"/>
              </a:rPr>
              <a:t> </a:t>
            </a:r>
            <a:r>
              <a:rPr lang="fr-FR" sz="2800"/>
              <a:t>dit.</a:t>
            </a:r>
            <a:r>
              <a:rPr lang="fr-FR" sz="2800">
                <a:ea typeface="Liberation Serif;Times New Roma" pitchFamily="16" charset="0"/>
                <a:cs typeface="Liberation Serif;Times New Roma" pitchFamily="16" charset="0"/>
              </a:rPr>
              <a:t> </a:t>
            </a:r>
            <a:r>
              <a:rPr lang="fr-FR" sz="2800"/>
              <a:t>La</a:t>
            </a:r>
            <a:r>
              <a:rPr lang="fr-FR" sz="2800">
                <a:ea typeface="Liberation Serif;Times New Roma" pitchFamily="16" charset="0"/>
                <a:cs typeface="Liberation Serif;Times New Roma" pitchFamily="16" charset="0"/>
              </a:rPr>
              <a:t> </a:t>
            </a:r>
            <a:r>
              <a:rPr lang="fr-FR" sz="2800"/>
              <a:t>temporalité</a:t>
            </a:r>
            <a:r>
              <a:rPr lang="fr-FR" sz="2800">
                <a:ea typeface="Liberation Serif;Times New Roma" pitchFamily="16" charset="0"/>
                <a:cs typeface="Liberation Serif;Times New Roma" pitchFamily="16" charset="0"/>
              </a:rPr>
              <a:t> </a:t>
            </a:r>
            <a:r>
              <a:rPr lang="fr-FR" sz="2800"/>
              <a:t>des</a:t>
            </a:r>
            <a:r>
              <a:rPr lang="fr-FR" sz="2800">
                <a:ea typeface="Liberation Serif;Times New Roma" pitchFamily="16" charset="0"/>
                <a:cs typeface="Liberation Serif;Times New Roma" pitchFamily="16" charset="0"/>
              </a:rPr>
              <a:t> </a:t>
            </a:r>
            <a:r>
              <a:rPr lang="fr-FR" sz="2800"/>
              <a:t>apprentissages</a:t>
            </a:r>
            <a:r>
              <a:rPr lang="fr-FR" sz="2800">
                <a:ea typeface="Liberation Serif;Times New Roma" pitchFamily="16" charset="0"/>
                <a:cs typeface="Liberation Serif;Times New Roma" pitchFamily="16" charset="0"/>
              </a:rPr>
              <a:t> </a:t>
            </a:r>
            <a:r>
              <a:rPr lang="fr-FR" sz="2800"/>
              <a:t>ne</a:t>
            </a:r>
            <a:r>
              <a:rPr lang="fr-FR" sz="2800">
                <a:ea typeface="Liberation Serif;Times New Roma" pitchFamily="16" charset="0"/>
                <a:cs typeface="Liberation Serif;Times New Roma" pitchFamily="16" charset="0"/>
              </a:rPr>
              <a:t> </a:t>
            </a:r>
            <a:r>
              <a:rPr lang="fr-FR" sz="2800"/>
              <a:t>s'allonge</a:t>
            </a:r>
            <a:r>
              <a:rPr lang="fr-FR" sz="2800">
                <a:ea typeface="Liberation Serif;Times New Roma" pitchFamily="16" charset="0"/>
                <a:cs typeface="Liberation Serif;Times New Roma" pitchFamily="16" charset="0"/>
              </a:rPr>
              <a:t> </a:t>
            </a:r>
            <a:r>
              <a:rPr lang="fr-FR" sz="2800"/>
              <a:t>pas,</a:t>
            </a:r>
            <a:r>
              <a:rPr lang="fr-FR" sz="2800">
                <a:ea typeface="Liberation Serif;Times New Roma" pitchFamily="16" charset="0"/>
                <a:cs typeface="Liberation Serif;Times New Roma" pitchFamily="16" charset="0"/>
              </a:rPr>
              <a:t> </a:t>
            </a:r>
            <a:r>
              <a:rPr lang="fr-FR" sz="2800"/>
              <a:t>elle</a:t>
            </a:r>
            <a:r>
              <a:rPr lang="fr-FR" sz="2800">
                <a:ea typeface="Liberation Serif;Times New Roma" pitchFamily="16" charset="0"/>
                <a:cs typeface="Liberation Serif;Times New Roma" pitchFamily="16" charset="0"/>
              </a:rPr>
              <a:t> </a:t>
            </a:r>
            <a:r>
              <a:rPr lang="fr-FR" sz="2800"/>
              <a:t>est</a:t>
            </a:r>
            <a:r>
              <a:rPr lang="fr-FR" sz="2800">
                <a:ea typeface="Liberation Serif;Times New Roma" pitchFamily="16" charset="0"/>
                <a:cs typeface="Liberation Serif;Times New Roma" pitchFamily="16" charset="0"/>
              </a:rPr>
              <a:t> </a:t>
            </a:r>
            <a:r>
              <a:rPr lang="fr-FR" sz="2800"/>
              <a:t>devient</a:t>
            </a:r>
            <a:r>
              <a:rPr lang="fr-FR" sz="2800">
                <a:ea typeface="Liberation Serif;Times New Roma" pitchFamily="16" charset="0"/>
                <a:cs typeface="Liberation Serif;Times New Roma" pitchFamily="16" charset="0"/>
              </a:rPr>
              <a:t> </a:t>
            </a:r>
            <a:r>
              <a:rPr lang="fr-FR" sz="2800"/>
              <a:t>autre.  </a:t>
            </a:r>
            <a:r>
              <a:rPr lang="fr-FR" sz="2800">
                <a:ea typeface="Liberation Serif;Times New Roma" pitchFamily="16" charset="0"/>
                <a:cs typeface="Liberation Serif;Times New Roma" pitchFamily="16" charset="0"/>
              </a:rPr>
              <a:t> </a:t>
            </a:r>
          </a:p>
          <a:p>
            <a:pPr algn="just">
              <a:tabLst>
                <a:tab pos="723900" algn="l"/>
                <a:tab pos="1447800" algn="l"/>
                <a:tab pos="2171700" algn="l"/>
                <a:tab pos="2895600" algn="l"/>
                <a:tab pos="3619500" algn="l"/>
                <a:tab pos="4343400" algn="l"/>
                <a:tab pos="5067300" algn="l"/>
                <a:tab pos="5791200" algn="l"/>
                <a:tab pos="6515100" algn="l"/>
                <a:tab pos="7239000" algn="l"/>
              </a:tabLst>
            </a:pPr>
            <a:r>
              <a:rPr lang="fr-FR" sz="2800"/>
              <a:t>                          L'abîme</a:t>
            </a:r>
            <a:r>
              <a:rPr lang="fr-FR" sz="2800">
                <a:ea typeface="Liberation Serif;Times New Roma" pitchFamily="16" charset="0"/>
                <a:cs typeface="Liberation Serif;Times New Roma" pitchFamily="16" charset="0"/>
              </a:rPr>
              <a:t> </a:t>
            </a:r>
            <a:r>
              <a:rPr lang="fr-FR" sz="2800"/>
              <a:t>s'ouvre,</a:t>
            </a:r>
            <a:r>
              <a:rPr lang="fr-FR" sz="2800">
                <a:ea typeface="Liberation Serif;Times New Roma" pitchFamily="16" charset="0"/>
                <a:cs typeface="Liberation Serif;Times New Roma" pitchFamily="16" charset="0"/>
              </a:rPr>
              <a:t> </a:t>
            </a:r>
            <a:r>
              <a:rPr lang="fr-FR" sz="2800"/>
              <a:t>le</a:t>
            </a:r>
            <a:r>
              <a:rPr lang="fr-FR" sz="2800">
                <a:ea typeface="Liberation Serif;Times New Roma" pitchFamily="16" charset="0"/>
                <a:cs typeface="Liberation Serif;Times New Roma" pitchFamily="16" charset="0"/>
              </a:rPr>
              <a:t> </a:t>
            </a:r>
            <a:r>
              <a:rPr lang="fr-FR" sz="2800"/>
              <a:t>vertige</a:t>
            </a:r>
            <a:r>
              <a:rPr lang="fr-FR" sz="2800">
                <a:ea typeface="Liberation Serif;Times New Roma" pitchFamily="16" charset="0"/>
                <a:cs typeface="Liberation Serif;Times New Roma" pitchFamily="16" charset="0"/>
              </a:rPr>
              <a:t> </a:t>
            </a:r>
            <a:r>
              <a:rPr lang="fr-FR" sz="2800"/>
              <a:t>saisit.</a:t>
            </a:r>
            <a:r>
              <a:rPr lang="fr-FR" sz="2800">
                <a:ea typeface="Liberation Serif;Times New Roma" pitchFamily="16" charset="0"/>
                <a:cs typeface="Liberation Serif;Times New Roma" pitchFamily="16" charset="0"/>
              </a:rPr>
              <a:t>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85775" y="258763"/>
            <a:ext cx="8747125" cy="1081087"/>
          </a:xfrm>
          <a:ln/>
        </p:spPr>
        <p:txBody>
          <a:bodyPr tIns="33516"/>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a:t>Intelligences multiples</a:t>
            </a:r>
          </a:p>
        </p:txBody>
      </p:sp>
      <p:sp>
        <p:nvSpPr>
          <p:cNvPr id="5122" name="Rectangle 2"/>
          <p:cNvSpPr>
            <a:spLocks noGrp="1" noChangeArrowheads="1"/>
          </p:cNvSpPr>
          <p:nvPr>
            <p:ph type="body" idx="1"/>
          </p:nvPr>
        </p:nvSpPr>
        <p:spPr>
          <a:xfrm>
            <a:off x="485775" y="1516063"/>
            <a:ext cx="8747125" cy="4276725"/>
          </a:xfrm>
          <a:ln/>
        </p:spPr>
        <p:txBody>
          <a:bodyPr tIns="24695"/>
          <a:lstStyle/>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800"/>
              <a:t>	Dans</a:t>
            </a:r>
            <a:r>
              <a:rPr lang="fr-FR" sz="2800">
                <a:ea typeface="Liberation Serif;Times New Roma" pitchFamily="16" charset="0"/>
                <a:cs typeface="Liberation Serif;Times New Roma" pitchFamily="16" charset="0"/>
              </a:rPr>
              <a:t> </a:t>
            </a:r>
            <a:r>
              <a:rPr lang="fr-FR" sz="2800"/>
              <a:t>ces</a:t>
            </a:r>
            <a:r>
              <a:rPr lang="fr-FR" sz="2800">
                <a:ea typeface="Liberation Serif;Times New Roma" pitchFamily="16" charset="0"/>
                <a:cs typeface="Liberation Serif;Times New Roma" pitchFamily="16" charset="0"/>
              </a:rPr>
              <a:t> </a:t>
            </a:r>
            <a:r>
              <a:rPr lang="fr-FR" sz="2800"/>
              <a:t>«  3-4</a:t>
            </a:r>
            <a:r>
              <a:rPr lang="fr-FR" sz="2800">
                <a:ea typeface="Liberation Serif;Times New Roma" pitchFamily="16" charset="0"/>
                <a:cs typeface="Liberation Serif;Times New Roma" pitchFamily="16" charset="0"/>
              </a:rPr>
              <a:t> </a:t>
            </a:r>
            <a:r>
              <a:rPr lang="fr-FR" sz="2800"/>
              <a:t>années  »</a:t>
            </a:r>
            <a:r>
              <a:rPr lang="fr-FR" sz="2800">
                <a:ea typeface="Liberation Serif;Times New Roma" pitchFamily="16" charset="0"/>
                <a:cs typeface="Liberation Serif;Times New Roma" pitchFamily="16" charset="0"/>
              </a:rPr>
              <a:t> </a:t>
            </a:r>
            <a:r>
              <a:rPr lang="fr-FR" sz="2800"/>
              <a:t>il</a:t>
            </a:r>
            <a:r>
              <a:rPr lang="fr-FR" sz="2800">
                <a:ea typeface="Liberation Serif;Times New Roma" pitchFamily="16" charset="0"/>
                <a:cs typeface="Liberation Serif;Times New Roma" pitchFamily="16" charset="0"/>
              </a:rPr>
              <a:t> </a:t>
            </a:r>
            <a:r>
              <a:rPr lang="fr-FR" sz="2800"/>
              <a:t>y</a:t>
            </a:r>
            <a:r>
              <a:rPr lang="fr-FR" sz="2800">
                <a:ea typeface="Liberation Serif;Times New Roma" pitchFamily="16" charset="0"/>
                <a:cs typeface="Liberation Serif;Times New Roma" pitchFamily="16" charset="0"/>
              </a:rPr>
              <a:t> </a:t>
            </a:r>
            <a:r>
              <a:rPr lang="fr-FR" sz="2800"/>
              <a:t>a</a:t>
            </a:r>
            <a:r>
              <a:rPr lang="fr-FR" sz="2800">
                <a:ea typeface="Liberation Serif;Times New Roma" pitchFamily="16" charset="0"/>
                <a:cs typeface="Liberation Serif;Times New Roma" pitchFamily="16" charset="0"/>
              </a:rPr>
              <a:t> </a:t>
            </a:r>
            <a:r>
              <a:rPr lang="fr-FR" sz="2800"/>
              <a:t>ces</a:t>
            </a:r>
            <a:r>
              <a:rPr lang="fr-FR" sz="2800">
                <a:ea typeface="Liberation Serif;Times New Roma" pitchFamily="16" charset="0"/>
                <a:cs typeface="Liberation Serif;Times New Roma" pitchFamily="16" charset="0"/>
              </a:rPr>
              <a:t> </a:t>
            </a:r>
            <a:r>
              <a:rPr lang="fr-FR" sz="2800"/>
              <a:t>années</a:t>
            </a:r>
            <a:r>
              <a:rPr lang="fr-FR" sz="2800">
                <a:ea typeface="Liberation Serif;Times New Roma" pitchFamily="16" charset="0"/>
                <a:cs typeface="Liberation Serif;Times New Roma" pitchFamily="16" charset="0"/>
              </a:rPr>
              <a:t> </a:t>
            </a:r>
            <a:r>
              <a:rPr lang="fr-FR" sz="2800"/>
              <a:t>à</a:t>
            </a:r>
            <a:r>
              <a:rPr lang="fr-FR" sz="2800">
                <a:ea typeface="Liberation Serif;Times New Roma" pitchFamily="16" charset="0"/>
                <a:cs typeface="Liberation Serif;Times New Roma" pitchFamily="16" charset="0"/>
              </a:rPr>
              <a:t> </a:t>
            </a:r>
            <a:r>
              <a:rPr lang="fr-FR" sz="2800"/>
              <a:t>travailler</a:t>
            </a:r>
            <a:r>
              <a:rPr lang="fr-FR" sz="2800">
                <a:ea typeface="Liberation Serif;Times New Roma" pitchFamily="16" charset="0"/>
                <a:cs typeface="Liberation Serif;Times New Roma" pitchFamily="16" charset="0"/>
              </a:rPr>
              <a:t> </a:t>
            </a:r>
            <a:r>
              <a:rPr lang="fr-FR" sz="2800"/>
              <a:t>là,</a:t>
            </a:r>
            <a:r>
              <a:rPr lang="fr-FR" sz="2800">
                <a:ea typeface="Liberation Serif;Times New Roma" pitchFamily="16" charset="0"/>
                <a:cs typeface="Liberation Serif;Times New Roma" pitchFamily="16" charset="0"/>
              </a:rPr>
              <a:t> </a:t>
            </a:r>
            <a:r>
              <a:rPr lang="fr-FR" sz="2800"/>
              <a:t>au</a:t>
            </a:r>
            <a:r>
              <a:rPr lang="fr-FR" sz="2800">
                <a:ea typeface="Liberation Serif;Times New Roma" pitchFamily="16" charset="0"/>
                <a:cs typeface="Liberation Serif;Times New Roma" pitchFamily="16" charset="0"/>
              </a:rPr>
              <a:t> </a:t>
            </a:r>
            <a:r>
              <a:rPr lang="fr-FR" sz="2800"/>
              <a:t>jour</a:t>
            </a:r>
            <a:r>
              <a:rPr lang="fr-FR" sz="2800">
                <a:ea typeface="Liberation Serif;Times New Roma" pitchFamily="16" charset="0"/>
                <a:cs typeface="Liberation Serif;Times New Roma" pitchFamily="16" charset="0"/>
              </a:rPr>
              <a:t> </a:t>
            </a:r>
            <a:r>
              <a:rPr lang="fr-FR" sz="2800"/>
              <a:t>le</a:t>
            </a:r>
            <a:r>
              <a:rPr lang="fr-FR" sz="2800">
                <a:ea typeface="Liberation Serif;Times New Roma" pitchFamily="16" charset="0"/>
                <a:cs typeface="Liberation Serif;Times New Roma" pitchFamily="16" charset="0"/>
              </a:rPr>
              <a:t> </a:t>
            </a:r>
            <a:r>
              <a:rPr lang="fr-FR" sz="2800"/>
              <a:t>jour,</a:t>
            </a:r>
            <a:r>
              <a:rPr lang="fr-FR" sz="2800">
                <a:ea typeface="Liberation Serif;Times New Roma" pitchFamily="16" charset="0"/>
                <a:cs typeface="Liberation Serif;Times New Roma" pitchFamily="16" charset="0"/>
              </a:rPr>
              <a:t> </a:t>
            </a:r>
            <a:r>
              <a:rPr lang="fr-FR" sz="2800"/>
              <a:t>avec</a:t>
            </a:r>
            <a:r>
              <a:rPr lang="fr-FR" sz="2800">
                <a:ea typeface="Liberation Serif;Times New Roma" pitchFamily="16" charset="0"/>
                <a:cs typeface="Liberation Serif;Times New Roma" pitchFamily="16" charset="0"/>
              </a:rPr>
              <a:t> </a:t>
            </a:r>
            <a:r>
              <a:rPr lang="fr-FR" sz="2800"/>
              <a:t>ces</a:t>
            </a:r>
            <a:r>
              <a:rPr lang="fr-FR" sz="2800">
                <a:ea typeface="Liberation Serif;Times New Roma" pitchFamily="16" charset="0"/>
                <a:cs typeface="Liberation Serif;Times New Roma" pitchFamily="16" charset="0"/>
              </a:rPr>
              <a:t> </a:t>
            </a:r>
            <a:r>
              <a:rPr lang="fr-FR" sz="2800"/>
              <a:t>enfants-là.</a:t>
            </a:r>
            <a:r>
              <a:rPr lang="fr-FR" sz="2800">
                <a:ea typeface="Liberation Serif;Times New Roma" pitchFamily="16" charset="0"/>
                <a:cs typeface="Liberation Serif;Times New Roma" pitchFamily="16" charset="0"/>
              </a:rPr>
              <a:t> </a:t>
            </a:r>
            <a:r>
              <a:rPr lang="fr-FR" sz="2800"/>
              <a:t>Je</a:t>
            </a:r>
            <a:r>
              <a:rPr lang="fr-FR" sz="2800">
                <a:ea typeface="Liberation Serif;Times New Roma" pitchFamily="16" charset="0"/>
                <a:cs typeface="Liberation Serif;Times New Roma" pitchFamily="16" charset="0"/>
              </a:rPr>
              <a:t> </a:t>
            </a:r>
            <a:r>
              <a:rPr lang="fr-FR" sz="2800"/>
              <a:t>pense</a:t>
            </a:r>
            <a:r>
              <a:rPr lang="fr-FR" sz="2800">
                <a:ea typeface="Liberation Serif;Times New Roma" pitchFamily="16" charset="0"/>
                <a:cs typeface="Liberation Serif;Times New Roma" pitchFamily="16" charset="0"/>
              </a:rPr>
              <a:t> </a:t>
            </a:r>
            <a:r>
              <a:rPr lang="fr-FR" sz="2800"/>
              <a:t>que</a:t>
            </a:r>
            <a:r>
              <a:rPr lang="fr-FR" sz="2800">
                <a:ea typeface="Liberation Serif;Times New Roma" pitchFamily="16" charset="0"/>
                <a:cs typeface="Liberation Serif;Times New Roma" pitchFamily="16" charset="0"/>
              </a:rPr>
              <a:t> </a:t>
            </a:r>
            <a:r>
              <a:rPr lang="fr-FR" sz="2800"/>
              <a:t>ce</a:t>
            </a:r>
            <a:r>
              <a:rPr lang="fr-FR" sz="2800">
                <a:ea typeface="Liberation Serif;Times New Roma" pitchFamily="16" charset="0"/>
                <a:cs typeface="Liberation Serif;Times New Roma" pitchFamily="16" charset="0"/>
              </a:rPr>
              <a:t> </a:t>
            </a:r>
            <a:r>
              <a:rPr lang="fr-FR" sz="2800"/>
              <a:t>sont</a:t>
            </a:r>
            <a:r>
              <a:rPr lang="fr-FR" sz="2800">
                <a:ea typeface="Liberation Serif;Times New Roma" pitchFamily="16" charset="0"/>
                <a:cs typeface="Liberation Serif;Times New Roma" pitchFamily="16" charset="0"/>
              </a:rPr>
              <a:t> </a:t>
            </a:r>
            <a:r>
              <a:rPr lang="fr-FR" sz="2800"/>
              <a:t>ces</a:t>
            </a:r>
            <a:r>
              <a:rPr lang="fr-FR" sz="2800">
                <a:ea typeface="Liberation Serif;Times New Roma" pitchFamily="16" charset="0"/>
                <a:cs typeface="Liberation Serif;Times New Roma" pitchFamily="16" charset="0"/>
              </a:rPr>
              <a:t> </a:t>
            </a:r>
            <a:r>
              <a:rPr lang="fr-FR" sz="2800"/>
              <a:t>années</a:t>
            </a:r>
            <a:r>
              <a:rPr lang="fr-FR" sz="2800">
                <a:ea typeface="Liberation Serif;Times New Roma" pitchFamily="16" charset="0"/>
                <a:cs typeface="Liberation Serif;Times New Roma" pitchFamily="16" charset="0"/>
              </a:rPr>
              <a:t> </a:t>
            </a:r>
            <a:r>
              <a:rPr lang="fr-FR" sz="2800"/>
              <a:t>qui</a:t>
            </a:r>
            <a:r>
              <a:rPr lang="fr-FR" sz="2800">
                <a:ea typeface="Liberation Serif;Times New Roma" pitchFamily="16" charset="0"/>
                <a:cs typeface="Liberation Serif;Times New Roma" pitchFamily="16" charset="0"/>
              </a:rPr>
              <a:t> </a:t>
            </a:r>
            <a:r>
              <a:rPr lang="fr-FR" sz="2800"/>
              <a:t>révèlent,</a:t>
            </a:r>
            <a:r>
              <a:rPr lang="fr-FR" sz="2800">
                <a:ea typeface="Liberation Serif;Times New Roma" pitchFamily="16" charset="0"/>
                <a:cs typeface="Liberation Serif;Times New Roma" pitchFamily="16" charset="0"/>
              </a:rPr>
              <a:t> </a:t>
            </a:r>
            <a:r>
              <a:rPr lang="fr-FR" sz="2800"/>
              <a:t>petit</a:t>
            </a:r>
            <a:r>
              <a:rPr lang="fr-FR" sz="2800">
                <a:ea typeface="Liberation Serif;Times New Roma" pitchFamily="16" charset="0"/>
                <a:cs typeface="Liberation Serif;Times New Roma" pitchFamily="16" charset="0"/>
              </a:rPr>
              <a:t> </a:t>
            </a:r>
            <a:r>
              <a:rPr lang="fr-FR" sz="2800"/>
              <a:t>à</a:t>
            </a:r>
            <a:r>
              <a:rPr lang="fr-FR" sz="2800">
                <a:ea typeface="Liberation Serif;Times New Roma" pitchFamily="16" charset="0"/>
                <a:cs typeface="Liberation Serif;Times New Roma" pitchFamily="16" charset="0"/>
              </a:rPr>
              <a:t> </a:t>
            </a:r>
            <a:r>
              <a:rPr lang="fr-FR" sz="2800"/>
              <a:t>petit,</a:t>
            </a:r>
            <a:r>
              <a:rPr lang="fr-FR" sz="2800">
                <a:ea typeface="Liberation Serif;Times New Roma" pitchFamily="16" charset="0"/>
                <a:cs typeface="Liberation Serif;Times New Roma" pitchFamily="16" charset="0"/>
              </a:rPr>
              <a:t> </a:t>
            </a:r>
            <a:r>
              <a:rPr lang="fr-FR" sz="2800"/>
              <a:t>l'abîme,</a:t>
            </a:r>
            <a:r>
              <a:rPr lang="fr-FR" sz="2800">
                <a:ea typeface="Liberation Serif;Times New Roma" pitchFamily="16" charset="0"/>
                <a:cs typeface="Liberation Serif;Times New Roma" pitchFamily="16" charset="0"/>
              </a:rPr>
              <a:t> </a:t>
            </a:r>
            <a:r>
              <a:rPr lang="fr-FR" sz="2800"/>
              <a:t>l'énigme,</a:t>
            </a:r>
            <a:r>
              <a:rPr lang="fr-FR" sz="2800">
                <a:ea typeface="Liberation Serif;Times New Roma" pitchFamily="16" charset="0"/>
                <a:cs typeface="Liberation Serif;Times New Roma" pitchFamily="16" charset="0"/>
              </a:rPr>
              <a:t> </a:t>
            </a:r>
            <a:r>
              <a:rPr lang="fr-FR" sz="2800"/>
              <a:t>la</a:t>
            </a:r>
            <a:r>
              <a:rPr lang="fr-FR" sz="2800">
                <a:ea typeface="Liberation Serif;Times New Roma" pitchFamily="16" charset="0"/>
                <a:cs typeface="Liberation Serif;Times New Roma" pitchFamily="16" charset="0"/>
              </a:rPr>
              <a:t> </a:t>
            </a:r>
            <a:r>
              <a:rPr lang="fr-FR" sz="2800"/>
              <a:t>résistance,</a:t>
            </a:r>
            <a:r>
              <a:rPr lang="fr-FR" sz="2800">
                <a:ea typeface="Liberation Serif;Times New Roma" pitchFamily="16" charset="0"/>
                <a:cs typeface="Liberation Serif;Times New Roma" pitchFamily="16" charset="0"/>
              </a:rPr>
              <a:t> </a:t>
            </a:r>
            <a:r>
              <a:rPr lang="fr-FR" sz="2800"/>
              <a:t>la</a:t>
            </a:r>
            <a:r>
              <a:rPr lang="fr-FR" sz="2800">
                <a:ea typeface="Liberation Serif;Times New Roma" pitchFamily="16" charset="0"/>
                <a:cs typeface="Liberation Serif;Times New Roma" pitchFamily="16" charset="0"/>
              </a:rPr>
              <a:t> </a:t>
            </a:r>
            <a:r>
              <a:rPr lang="fr-FR" sz="2800"/>
              <a:t>richesse</a:t>
            </a:r>
            <a:r>
              <a:rPr lang="fr-FR" sz="2800">
                <a:ea typeface="Liberation Serif;Times New Roma" pitchFamily="16" charset="0"/>
                <a:cs typeface="Liberation Serif;Times New Roma" pitchFamily="16" charset="0"/>
              </a:rPr>
              <a:t> </a:t>
            </a:r>
            <a:r>
              <a:rPr lang="fr-FR" sz="2800"/>
              <a:t>aussi</a:t>
            </a:r>
            <a:r>
              <a:rPr lang="fr-FR" sz="2800">
                <a:ea typeface="Liberation Serif;Times New Roma" pitchFamily="16" charset="0"/>
                <a:cs typeface="Liberation Serif;Times New Roma" pitchFamily="16" charset="0"/>
              </a:rPr>
              <a:t> </a:t>
            </a:r>
            <a:r>
              <a:rPr lang="fr-FR" sz="2800"/>
              <a:t>d'autres</a:t>
            </a:r>
            <a:r>
              <a:rPr lang="fr-FR" sz="2800">
                <a:ea typeface="Liberation Serif;Times New Roma" pitchFamily="16" charset="0"/>
                <a:cs typeface="Liberation Serif;Times New Roma" pitchFamily="16" charset="0"/>
              </a:rPr>
              <a:t> </a:t>
            </a:r>
            <a:r>
              <a:rPr lang="fr-FR" sz="2800"/>
              <a:t>intelligences</a:t>
            </a:r>
            <a:r>
              <a:rPr lang="fr-FR" sz="2800">
                <a:ea typeface="Liberation Serif;Times New Roma" pitchFamily="16" charset="0"/>
                <a:cs typeface="Liberation Serif;Times New Roma" pitchFamily="16" charset="0"/>
              </a:rPr>
              <a:t> </a:t>
            </a:r>
            <a:r>
              <a:rPr lang="fr-FR" sz="2800"/>
              <a:t>négligées</a:t>
            </a:r>
            <a:r>
              <a:rPr lang="fr-FR" sz="2800">
                <a:ea typeface="Liberation Serif;Times New Roma" pitchFamily="16" charset="0"/>
                <a:cs typeface="Liberation Serif;Times New Roma" pitchFamily="16" charset="0"/>
              </a:rPr>
              <a:t> </a:t>
            </a:r>
            <a:r>
              <a:rPr lang="fr-FR" sz="2800"/>
              <a:t>par</a:t>
            </a:r>
            <a:r>
              <a:rPr lang="fr-FR" sz="2800">
                <a:ea typeface="Liberation Serif;Times New Roma" pitchFamily="16" charset="0"/>
                <a:cs typeface="Liberation Serif;Times New Roma" pitchFamily="16" charset="0"/>
              </a:rPr>
              <a:t> </a:t>
            </a:r>
            <a:r>
              <a:rPr lang="fr-FR" sz="2800"/>
              <a:t>l'école.</a:t>
            </a:r>
            <a:r>
              <a:rPr lang="fr-FR" sz="2800">
                <a:ea typeface="Liberation Serif;Times New Roma" pitchFamily="16" charset="0"/>
                <a:cs typeface="Liberation Serif;Times New Roma" pitchFamily="16" charset="0"/>
              </a:rPr>
              <a:t>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485775" y="258763"/>
            <a:ext cx="8747125" cy="1081087"/>
          </a:xfrm>
          <a:ln/>
        </p:spPr>
        <p:txBody>
          <a:bodyPr tIns="33516"/>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a:t>Y être passé</a:t>
            </a:r>
          </a:p>
        </p:txBody>
      </p:sp>
      <p:sp>
        <p:nvSpPr>
          <p:cNvPr id="6146" name="Rectangle 2"/>
          <p:cNvSpPr>
            <a:spLocks noGrp="1" noChangeArrowheads="1"/>
          </p:cNvSpPr>
          <p:nvPr>
            <p:ph type="body" idx="1"/>
          </p:nvPr>
        </p:nvSpPr>
        <p:spPr>
          <a:xfrm>
            <a:off x="485775" y="1516063"/>
            <a:ext cx="8747125" cy="4276725"/>
          </a:xfrm>
          <a:ln/>
        </p:spPr>
        <p:txBody>
          <a:bodyPr tIns="24695"/>
          <a:lstStyle/>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800">
                <a:ea typeface="Liberation Serif;Times New Roma" pitchFamily="16" charset="0"/>
                <a:cs typeface="Liberation Serif;Times New Roma" pitchFamily="16" charset="0"/>
              </a:rPr>
              <a:t>	Ce qui fait du </a:t>
            </a:r>
            <a:r>
              <a:rPr lang="fr-FR" sz="2800" i="1">
                <a:ea typeface="Liberation Serif;Times New Roma" pitchFamily="16" charset="0"/>
                <a:cs typeface="Liberation Serif;Times New Roma" pitchFamily="16" charset="0"/>
              </a:rPr>
              <a:t>commun</a:t>
            </a:r>
            <a:r>
              <a:rPr lang="fr-FR" sz="2800">
                <a:ea typeface="Liberation Serif;Times New Roma" pitchFamily="16" charset="0"/>
                <a:cs typeface="Liberation Serif;Times New Roma" pitchFamily="16" charset="0"/>
              </a:rPr>
              <a:t> entre les professionnels «  qui y sont passés  » par ces années-là c'est la</a:t>
            </a:r>
            <a:r>
              <a:rPr lang="fr-FR" sz="2800" b="1">
                <a:ea typeface="Liberation Serif;Times New Roma" pitchFamily="16" charset="0"/>
                <a:cs typeface="Liberation Serif;Times New Roma" pitchFamily="16" charset="0"/>
              </a:rPr>
              <a:t> </a:t>
            </a:r>
            <a:r>
              <a:rPr lang="fr-FR" sz="2800">
                <a:ea typeface="Liberation Serif;Times New Roma" pitchFamily="16" charset="0"/>
                <a:cs typeface="Liberation Serif;Times New Roma" pitchFamily="16" charset="0"/>
              </a:rPr>
              <a:t>transformation identitaire qui en a résulté, c'est la prudence (méfiance ?) devant les progrès, les avancées dans les apprentissages  ; prudence devant les méthodes, démarches, rééducations, béquilles, dont nombre finiront usées et rangées dans le placard des illusions perdues. 	Il y a d'autres repères à positionner pour s'y retrouver. Et seul le temps agit comme juge de paix. «  3-4 années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485775" y="258763"/>
            <a:ext cx="8747125" cy="1081087"/>
          </a:xfrm>
          <a:ln/>
        </p:spPr>
        <p:txBody>
          <a:bodyPr tIns="33516"/>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a:t>Parcours</a:t>
            </a:r>
          </a:p>
        </p:txBody>
      </p:sp>
      <p:sp>
        <p:nvSpPr>
          <p:cNvPr id="7170" name="Rectangle 2"/>
          <p:cNvSpPr>
            <a:spLocks noGrp="1" noChangeArrowheads="1"/>
          </p:cNvSpPr>
          <p:nvPr>
            <p:ph type="body" idx="1"/>
          </p:nvPr>
        </p:nvSpPr>
        <p:spPr>
          <a:xfrm>
            <a:off x="485775" y="1516063"/>
            <a:ext cx="8747125" cy="4276725"/>
          </a:xfrm>
          <a:ln/>
        </p:spPr>
        <p:txBody>
          <a:bodyPr tIns="24695"/>
          <a:lstStyle/>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800"/>
              <a:t>	La</a:t>
            </a:r>
            <a:r>
              <a:rPr lang="fr-FR" sz="2800">
                <a:ea typeface="Liberation Serif;Times New Roma" pitchFamily="16" charset="0"/>
                <a:cs typeface="Liberation Serif;Times New Roma" pitchFamily="16" charset="0"/>
              </a:rPr>
              <a:t> </a:t>
            </a:r>
            <a:r>
              <a:rPr lang="fr-FR" sz="2800"/>
              <a:t>différence</a:t>
            </a:r>
            <a:r>
              <a:rPr lang="fr-FR" sz="2800">
                <a:ea typeface="Liberation Serif;Times New Roma" pitchFamily="16" charset="0"/>
                <a:cs typeface="Liberation Serif;Times New Roma" pitchFamily="16" charset="0"/>
              </a:rPr>
              <a:t> </a:t>
            </a:r>
            <a:r>
              <a:rPr lang="fr-FR" sz="2800"/>
              <a:t>entre</a:t>
            </a:r>
            <a:r>
              <a:rPr lang="fr-FR" sz="2800">
                <a:ea typeface="Liberation Serif;Times New Roma" pitchFamily="16" charset="0"/>
                <a:cs typeface="Liberation Serif;Times New Roma" pitchFamily="16" charset="0"/>
              </a:rPr>
              <a:t> </a:t>
            </a:r>
            <a:r>
              <a:rPr lang="fr-FR" sz="2800"/>
              <a:t>une</a:t>
            </a:r>
            <a:r>
              <a:rPr lang="fr-FR" sz="2800">
                <a:ea typeface="Liberation Serif;Times New Roma" pitchFamily="16" charset="0"/>
                <a:cs typeface="Liberation Serif;Times New Roma" pitchFamily="16" charset="0"/>
              </a:rPr>
              <a:t> </a:t>
            </a:r>
            <a:r>
              <a:rPr lang="fr-FR" sz="2800"/>
              <a:t>classe</a:t>
            </a:r>
            <a:r>
              <a:rPr lang="fr-FR" sz="2800">
                <a:ea typeface="Liberation Serif;Times New Roma" pitchFamily="16" charset="0"/>
                <a:cs typeface="Liberation Serif;Times New Roma" pitchFamily="16" charset="0"/>
              </a:rPr>
              <a:t> </a:t>
            </a:r>
            <a:r>
              <a:rPr lang="fr-FR" sz="2800"/>
              <a:t>spécialisée</a:t>
            </a:r>
            <a:r>
              <a:rPr lang="fr-FR" sz="2800">
                <a:ea typeface="Liberation Serif;Times New Roma" pitchFamily="16" charset="0"/>
                <a:cs typeface="Liberation Serif;Times New Roma" pitchFamily="16" charset="0"/>
              </a:rPr>
              <a:t> </a:t>
            </a:r>
            <a:r>
              <a:rPr lang="fr-FR" sz="2800"/>
              <a:t>en</a:t>
            </a:r>
            <a:r>
              <a:rPr lang="fr-FR" sz="2800">
                <a:ea typeface="Liberation Serif;Times New Roma" pitchFamily="16" charset="0"/>
                <a:cs typeface="Liberation Serif;Times New Roma" pitchFamily="16" charset="0"/>
              </a:rPr>
              <a:t> </a:t>
            </a:r>
            <a:r>
              <a:rPr lang="fr-FR" sz="2800" b="1"/>
              <a:t>école</a:t>
            </a:r>
            <a:r>
              <a:rPr lang="fr-FR" sz="2800" b="1">
                <a:ea typeface="Liberation Serif;Times New Roma" pitchFamily="16" charset="0"/>
                <a:cs typeface="Liberation Serif;Times New Roma" pitchFamily="16" charset="0"/>
              </a:rPr>
              <a:t> </a:t>
            </a:r>
            <a:r>
              <a:rPr lang="fr-FR" sz="2800" b="1"/>
              <a:t>primaire</a:t>
            </a:r>
            <a:r>
              <a:rPr lang="fr-FR" sz="2800">
                <a:ea typeface="Liberation Serif;Times New Roma" pitchFamily="16" charset="0"/>
                <a:cs typeface="Liberation Serif;Times New Roma" pitchFamily="16" charset="0"/>
              </a:rPr>
              <a:t> </a:t>
            </a:r>
            <a:r>
              <a:rPr lang="fr-FR" sz="2800"/>
              <a:t>et</a:t>
            </a:r>
            <a:r>
              <a:rPr lang="fr-FR" sz="2800">
                <a:ea typeface="Liberation Serif;Times New Roma" pitchFamily="16" charset="0"/>
                <a:cs typeface="Liberation Serif;Times New Roma" pitchFamily="16" charset="0"/>
              </a:rPr>
              <a:t> </a:t>
            </a:r>
            <a:r>
              <a:rPr lang="fr-FR" sz="2800"/>
              <a:t>une</a:t>
            </a:r>
            <a:r>
              <a:rPr lang="fr-FR" sz="2800">
                <a:ea typeface="Liberation Serif;Times New Roma" pitchFamily="16" charset="0"/>
                <a:cs typeface="Liberation Serif;Times New Roma" pitchFamily="16" charset="0"/>
              </a:rPr>
              <a:t> </a:t>
            </a:r>
            <a:r>
              <a:rPr lang="fr-FR" sz="2800"/>
              <a:t>en</a:t>
            </a:r>
            <a:r>
              <a:rPr lang="fr-FR" sz="2800">
                <a:ea typeface="Liberation Serif;Times New Roma" pitchFamily="16" charset="0"/>
                <a:cs typeface="Liberation Serif;Times New Roma" pitchFamily="16" charset="0"/>
              </a:rPr>
              <a:t> </a:t>
            </a:r>
            <a:r>
              <a:rPr lang="fr-FR" sz="2800" b="1"/>
              <a:t>collège</a:t>
            </a:r>
            <a:r>
              <a:rPr lang="fr-FR" sz="2800">
                <a:ea typeface="Liberation Serif;Times New Roma" pitchFamily="16" charset="0"/>
                <a:cs typeface="Liberation Serif;Times New Roma" pitchFamily="16" charset="0"/>
              </a:rPr>
              <a:t> </a:t>
            </a:r>
            <a:r>
              <a:rPr lang="fr-FR" sz="2800"/>
              <a:t>(sans</a:t>
            </a:r>
            <a:r>
              <a:rPr lang="fr-FR" sz="2800">
                <a:ea typeface="Liberation Serif;Times New Roma" pitchFamily="16" charset="0"/>
                <a:cs typeface="Liberation Serif;Times New Roma" pitchFamily="16" charset="0"/>
              </a:rPr>
              <a:t> </a:t>
            </a:r>
            <a:r>
              <a:rPr lang="fr-FR" sz="2800"/>
              <a:t>parler</a:t>
            </a:r>
            <a:r>
              <a:rPr lang="fr-FR" sz="2800">
                <a:ea typeface="Liberation Serif;Times New Roma" pitchFamily="16" charset="0"/>
                <a:cs typeface="Liberation Serif;Times New Roma" pitchFamily="16" charset="0"/>
              </a:rPr>
              <a:t> </a:t>
            </a:r>
            <a:r>
              <a:rPr lang="fr-FR" sz="2800"/>
              <a:t>du</a:t>
            </a:r>
            <a:r>
              <a:rPr lang="fr-FR" sz="2800">
                <a:ea typeface="Liberation Serif;Times New Roma" pitchFamily="16" charset="0"/>
                <a:cs typeface="Liberation Serif;Times New Roma" pitchFamily="16" charset="0"/>
              </a:rPr>
              <a:t> </a:t>
            </a:r>
            <a:r>
              <a:rPr lang="fr-FR" sz="2800" i="1"/>
              <a:t>lycée</a:t>
            </a:r>
            <a:r>
              <a:rPr lang="fr-FR" sz="2800"/>
              <a:t>)</a:t>
            </a:r>
            <a:r>
              <a:rPr lang="fr-FR" sz="2800">
                <a:ea typeface="Liberation Serif;Times New Roma" pitchFamily="16" charset="0"/>
                <a:cs typeface="Liberation Serif;Times New Roma" pitchFamily="16" charset="0"/>
              </a:rPr>
              <a:t> </a:t>
            </a:r>
            <a:r>
              <a:rPr lang="fr-FR" sz="2800"/>
              <a:t>réside</a:t>
            </a:r>
            <a:r>
              <a:rPr lang="fr-FR" sz="2800">
                <a:ea typeface="Liberation Serif;Times New Roma" pitchFamily="16" charset="0"/>
                <a:cs typeface="Liberation Serif;Times New Roma" pitchFamily="16" charset="0"/>
              </a:rPr>
              <a:t> </a:t>
            </a:r>
            <a:r>
              <a:rPr lang="fr-FR" sz="2800"/>
              <a:t>en</a:t>
            </a:r>
            <a:r>
              <a:rPr lang="fr-FR" sz="2800">
                <a:ea typeface="Liberation Serif;Times New Roma" pitchFamily="16" charset="0"/>
                <a:cs typeface="Liberation Serif;Times New Roma" pitchFamily="16" charset="0"/>
              </a:rPr>
              <a:t> </a:t>
            </a:r>
            <a:r>
              <a:rPr lang="fr-FR" sz="2800"/>
              <a:t>partie</a:t>
            </a:r>
            <a:r>
              <a:rPr lang="fr-FR" sz="2800">
                <a:ea typeface="Liberation Serif;Times New Roma" pitchFamily="16" charset="0"/>
                <a:cs typeface="Liberation Serif;Times New Roma" pitchFamily="16" charset="0"/>
              </a:rPr>
              <a:t> </a:t>
            </a:r>
            <a:r>
              <a:rPr lang="fr-FR" sz="2800"/>
              <a:t>là  :</a:t>
            </a:r>
            <a:r>
              <a:rPr lang="fr-FR" sz="2800">
                <a:ea typeface="Liberation Serif;Times New Roma" pitchFamily="16" charset="0"/>
                <a:cs typeface="Liberation Serif;Times New Roma" pitchFamily="16" charset="0"/>
              </a:rPr>
              <a:t> </a:t>
            </a:r>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800"/>
              <a:t>l'étude</a:t>
            </a:r>
            <a:r>
              <a:rPr lang="fr-FR" sz="2800">
                <a:ea typeface="Liberation Serif;Times New Roma" pitchFamily="16" charset="0"/>
                <a:cs typeface="Liberation Serif;Times New Roma" pitchFamily="16" charset="0"/>
              </a:rPr>
              <a:t> </a:t>
            </a:r>
            <a:r>
              <a:rPr lang="fr-FR" sz="2800"/>
              <a:t>du</a:t>
            </a:r>
            <a:r>
              <a:rPr lang="fr-FR" sz="2800">
                <a:ea typeface="Liberation Serif;Times New Roma" pitchFamily="16" charset="0"/>
                <a:cs typeface="Liberation Serif;Times New Roma" pitchFamily="16" charset="0"/>
              </a:rPr>
              <a:t> </a:t>
            </a:r>
            <a:r>
              <a:rPr lang="fr-FR" sz="2800" u="sng"/>
              <a:t>parcours</a:t>
            </a:r>
            <a:r>
              <a:rPr lang="fr-FR" sz="2800">
                <a:ea typeface="Liberation Serif;Times New Roma" pitchFamily="16" charset="0"/>
                <a:cs typeface="Liberation Serif;Times New Roma" pitchFamily="16" charset="0"/>
              </a:rPr>
              <a:t> </a:t>
            </a:r>
            <a:r>
              <a:rPr lang="fr-FR" sz="2800"/>
              <a:t>de</a:t>
            </a:r>
            <a:r>
              <a:rPr lang="fr-FR" sz="2800">
                <a:ea typeface="Liberation Serif;Times New Roma" pitchFamily="16" charset="0"/>
                <a:cs typeface="Liberation Serif;Times New Roma" pitchFamily="16" charset="0"/>
              </a:rPr>
              <a:t> </a:t>
            </a:r>
            <a:r>
              <a:rPr lang="fr-FR" sz="2800"/>
              <a:t>certains</a:t>
            </a:r>
            <a:r>
              <a:rPr lang="fr-FR" sz="2800">
                <a:ea typeface="Liberation Serif;Times New Roma" pitchFamily="16" charset="0"/>
                <a:cs typeface="Liberation Serif;Times New Roma" pitchFamily="16" charset="0"/>
              </a:rPr>
              <a:t> </a:t>
            </a:r>
            <a:r>
              <a:rPr lang="fr-FR" sz="2800"/>
              <a:t>de</a:t>
            </a:r>
            <a:r>
              <a:rPr lang="fr-FR" sz="2800">
                <a:ea typeface="Liberation Serif;Times New Roma" pitchFamily="16" charset="0"/>
                <a:cs typeface="Liberation Serif;Times New Roma" pitchFamily="16" charset="0"/>
              </a:rPr>
              <a:t> </a:t>
            </a:r>
            <a:r>
              <a:rPr lang="fr-FR" sz="2800"/>
              <a:t>ces</a:t>
            </a:r>
            <a:r>
              <a:rPr lang="fr-FR" sz="2800">
                <a:ea typeface="Liberation Serif;Times New Roma" pitchFamily="16" charset="0"/>
                <a:cs typeface="Liberation Serif;Times New Roma" pitchFamily="16" charset="0"/>
              </a:rPr>
              <a:t> </a:t>
            </a:r>
            <a:r>
              <a:rPr lang="fr-FR" sz="2800"/>
              <a:t>enfants-là</a:t>
            </a:r>
            <a:r>
              <a:rPr lang="fr-FR" sz="2800">
                <a:ea typeface="Liberation Serif;Times New Roma" pitchFamily="16" charset="0"/>
                <a:cs typeface="Liberation Serif;Times New Roma" pitchFamily="16" charset="0"/>
              </a:rPr>
              <a:t> </a:t>
            </a:r>
            <a:r>
              <a:rPr lang="fr-FR" sz="2800"/>
              <a:t>montre</a:t>
            </a:r>
            <a:r>
              <a:rPr lang="fr-FR" sz="2800">
                <a:ea typeface="Liberation Serif;Times New Roma" pitchFamily="16" charset="0"/>
                <a:cs typeface="Liberation Serif;Times New Roma" pitchFamily="16" charset="0"/>
              </a:rPr>
              <a:t> </a:t>
            </a:r>
            <a:r>
              <a:rPr lang="fr-FR" sz="2800"/>
              <a:t>l'échec</a:t>
            </a:r>
            <a:r>
              <a:rPr lang="fr-FR" sz="2800">
                <a:ea typeface="Liberation Serif;Times New Roma" pitchFamily="16" charset="0"/>
                <a:cs typeface="Liberation Serif;Times New Roma" pitchFamily="16" charset="0"/>
              </a:rPr>
              <a:t> </a:t>
            </a:r>
            <a:r>
              <a:rPr lang="fr-FR" sz="2800"/>
              <a:t>des</a:t>
            </a:r>
            <a:r>
              <a:rPr lang="fr-FR" sz="2800">
                <a:ea typeface="Liberation Serif;Times New Roma" pitchFamily="16" charset="0"/>
                <a:cs typeface="Liberation Serif;Times New Roma" pitchFamily="16" charset="0"/>
              </a:rPr>
              <a:t> </a:t>
            </a:r>
            <a:r>
              <a:rPr lang="fr-FR" sz="2800"/>
              <a:t>intentions</a:t>
            </a:r>
            <a:r>
              <a:rPr lang="fr-FR" sz="2800">
                <a:ea typeface="Liberation Serif;Times New Roma" pitchFamily="16" charset="0"/>
                <a:cs typeface="Liberation Serif;Times New Roma" pitchFamily="16" charset="0"/>
              </a:rPr>
              <a:t> </a:t>
            </a:r>
            <a:r>
              <a:rPr lang="fr-FR" sz="2800"/>
              <a:t>pédagogiques</a:t>
            </a:r>
            <a:r>
              <a:rPr lang="fr-FR" sz="2800">
                <a:ea typeface="Liberation Serif;Times New Roma" pitchFamily="16" charset="0"/>
                <a:cs typeface="Liberation Serif;Times New Roma" pitchFamily="16" charset="0"/>
              </a:rPr>
              <a:t> </a:t>
            </a:r>
            <a:r>
              <a:rPr lang="fr-FR" sz="2800"/>
              <a:t>successives,</a:t>
            </a:r>
            <a:r>
              <a:rPr lang="fr-FR" sz="2800">
                <a:ea typeface="Liberation Serif;Times New Roma" pitchFamily="16" charset="0"/>
                <a:cs typeface="Liberation Serif;Times New Roma" pitchFamily="16" charset="0"/>
              </a:rPr>
              <a:t> </a:t>
            </a:r>
            <a:r>
              <a:rPr lang="fr-FR" sz="2800"/>
              <a:t>des</a:t>
            </a:r>
            <a:r>
              <a:rPr lang="fr-FR" sz="2800">
                <a:ea typeface="Liberation Serif;Times New Roma" pitchFamily="16" charset="0"/>
                <a:cs typeface="Liberation Serif;Times New Roma" pitchFamily="16" charset="0"/>
              </a:rPr>
              <a:t> </a:t>
            </a:r>
            <a:r>
              <a:rPr lang="fr-FR" sz="2800"/>
              <a:t>enthousiasmes</a:t>
            </a:r>
            <a:r>
              <a:rPr lang="fr-FR" sz="2800">
                <a:ea typeface="Liberation Serif;Times New Roma" pitchFamily="16" charset="0"/>
                <a:cs typeface="Liberation Serif;Times New Roma" pitchFamily="16" charset="0"/>
              </a:rPr>
              <a:t> </a:t>
            </a:r>
            <a:r>
              <a:rPr lang="fr-FR" sz="2800"/>
              <a:t>des</a:t>
            </a:r>
            <a:r>
              <a:rPr lang="fr-FR" sz="2800">
                <a:ea typeface="Liberation Serif;Times New Roma" pitchFamily="16" charset="0"/>
                <a:cs typeface="Liberation Serif;Times New Roma" pitchFamily="16" charset="0"/>
              </a:rPr>
              <a:t> </a:t>
            </a:r>
            <a:r>
              <a:rPr lang="fr-FR" sz="2800"/>
              <a:t>débuts</a:t>
            </a:r>
            <a:r>
              <a:rPr lang="fr-FR" sz="2800">
                <a:ea typeface="Liberation Serif;Times New Roma" pitchFamily="16" charset="0"/>
                <a:cs typeface="Liberation Serif;Times New Roma" pitchFamily="16" charset="0"/>
              </a:rPr>
              <a:t> </a:t>
            </a:r>
            <a:r>
              <a:rPr lang="fr-FR" sz="2800"/>
              <a:t>d'années</a:t>
            </a:r>
            <a:r>
              <a:rPr lang="fr-FR" sz="2800">
                <a:ea typeface="Liberation Serif;Times New Roma" pitchFamily="16" charset="0"/>
                <a:cs typeface="Liberation Serif;Times New Roma" pitchFamily="16" charset="0"/>
              </a:rPr>
              <a:t> </a:t>
            </a:r>
            <a:r>
              <a:rPr lang="fr-FR" sz="2800"/>
              <a:t>(la</a:t>
            </a:r>
            <a:r>
              <a:rPr lang="fr-FR" sz="2800">
                <a:ea typeface="Liberation Serif;Times New Roma" pitchFamily="16" charset="0"/>
                <a:cs typeface="Liberation Serif;Times New Roma" pitchFamily="16" charset="0"/>
              </a:rPr>
              <a:t> </a:t>
            </a:r>
            <a:r>
              <a:rPr lang="fr-FR" sz="2800"/>
              <a:t>vie</a:t>
            </a:r>
            <a:r>
              <a:rPr lang="fr-FR" sz="2800">
                <a:ea typeface="Liberation Serif;Times New Roma" pitchFamily="16" charset="0"/>
                <a:cs typeface="Liberation Serif;Times New Roma" pitchFamily="16" charset="0"/>
              </a:rPr>
              <a:t> </a:t>
            </a:r>
            <a:r>
              <a:rPr lang="fr-FR" sz="2800"/>
              <a:t>n'est</a:t>
            </a:r>
            <a:r>
              <a:rPr lang="fr-FR" sz="2800">
                <a:ea typeface="Liberation Serif;Times New Roma" pitchFamily="16" charset="0"/>
                <a:cs typeface="Liberation Serif;Times New Roma" pitchFamily="16" charset="0"/>
              </a:rPr>
              <a:t> </a:t>
            </a:r>
            <a:r>
              <a:rPr lang="fr-FR" sz="2800"/>
              <a:t>faite</a:t>
            </a:r>
            <a:r>
              <a:rPr lang="fr-FR" sz="2800">
                <a:ea typeface="Liberation Serif;Times New Roma" pitchFamily="16" charset="0"/>
                <a:cs typeface="Liberation Serif;Times New Roma" pitchFamily="16" charset="0"/>
              </a:rPr>
              <a:t> </a:t>
            </a:r>
            <a:r>
              <a:rPr lang="fr-FR" sz="2800"/>
              <a:t>que</a:t>
            </a:r>
            <a:r>
              <a:rPr lang="fr-FR" sz="2800">
                <a:ea typeface="Liberation Serif;Times New Roma" pitchFamily="16" charset="0"/>
                <a:cs typeface="Liberation Serif;Times New Roma" pitchFamily="16" charset="0"/>
              </a:rPr>
              <a:t> </a:t>
            </a:r>
            <a:r>
              <a:rPr lang="fr-FR" sz="2800"/>
              <a:t>de</a:t>
            </a:r>
            <a:r>
              <a:rPr lang="fr-FR" sz="2800">
                <a:ea typeface="Liberation Serif;Times New Roma" pitchFamily="16" charset="0"/>
                <a:cs typeface="Liberation Serif;Times New Roma" pitchFamily="16" charset="0"/>
              </a:rPr>
              <a:t> </a:t>
            </a:r>
            <a:r>
              <a:rPr lang="fr-FR" sz="2800"/>
              <a:t>matins),</a:t>
            </a:r>
            <a:r>
              <a:rPr lang="fr-FR" sz="2800">
                <a:ea typeface="Liberation Serif;Times New Roma" pitchFamily="16" charset="0"/>
                <a:cs typeface="Liberation Serif;Times New Roma" pitchFamily="16" charset="0"/>
              </a:rPr>
              <a:t> </a:t>
            </a:r>
            <a:r>
              <a:rPr lang="fr-FR" sz="2800"/>
              <a:t>qui</a:t>
            </a:r>
            <a:r>
              <a:rPr lang="fr-FR" sz="2800">
                <a:ea typeface="Liberation Serif;Times New Roma" pitchFamily="16" charset="0"/>
                <a:cs typeface="Liberation Serif;Times New Roma" pitchFamily="16" charset="0"/>
              </a:rPr>
              <a:t> </a:t>
            </a:r>
            <a:r>
              <a:rPr lang="fr-FR" sz="2800"/>
              <a:t>inexorablement</a:t>
            </a:r>
            <a:r>
              <a:rPr lang="fr-FR" sz="2800">
                <a:ea typeface="Liberation Serif;Times New Roma" pitchFamily="16" charset="0"/>
                <a:cs typeface="Liberation Serif;Times New Roma" pitchFamily="16" charset="0"/>
              </a:rPr>
              <a:t> </a:t>
            </a:r>
            <a:r>
              <a:rPr lang="fr-FR" sz="2800"/>
              <a:t>se</a:t>
            </a:r>
            <a:r>
              <a:rPr lang="fr-FR" sz="2800">
                <a:ea typeface="Liberation Serif;Times New Roma" pitchFamily="16" charset="0"/>
                <a:cs typeface="Liberation Serif;Times New Roma" pitchFamily="16" charset="0"/>
              </a:rPr>
              <a:t>  </a:t>
            </a:r>
            <a:r>
              <a:rPr lang="fr-FR" sz="2800"/>
              <a:t>sont</a:t>
            </a:r>
            <a:r>
              <a:rPr lang="fr-FR" sz="2800">
                <a:ea typeface="Liberation Serif;Times New Roma" pitchFamily="16" charset="0"/>
                <a:cs typeface="Liberation Serif;Times New Roma" pitchFamily="16" charset="0"/>
              </a:rPr>
              <a:t> </a:t>
            </a:r>
            <a:r>
              <a:rPr lang="fr-FR" sz="2800"/>
              <a:t>fracassés</a:t>
            </a:r>
            <a:r>
              <a:rPr lang="fr-FR" sz="2800">
                <a:ea typeface="Liberation Serif;Times New Roma" pitchFamily="16" charset="0"/>
                <a:cs typeface="Liberation Serif;Times New Roma" pitchFamily="16" charset="0"/>
              </a:rPr>
              <a:t> </a:t>
            </a:r>
            <a:r>
              <a:rPr lang="fr-FR" sz="2800"/>
              <a:t>sur</a:t>
            </a:r>
            <a:r>
              <a:rPr lang="fr-FR" sz="2800">
                <a:ea typeface="Liberation Serif;Times New Roma" pitchFamily="16" charset="0"/>
                <a:cs typeface="Liberation Serif;Times New Roma" pitchFamily="16" charset="0"/>
              </a:rPr>
              <a:t> </a:t>
            </a:r>
            <a:r>
              <a:rPr lang="fr-FR" sz="2800"/>
              <a:t>la</a:t>
            </a:r>
            <a:r>
              <a:rPr lang="fr-FR" sz="2800">
                <a:ea typeface="Liberation Serif;Times New Roma" pitchFamily="16" charset="0"/>
                <a:cs typeface="Liberation Serif;Times New Roma" pitchFamily="16" charset="0"/>
              </a:rPr>
              <a:t> </a:t>
            </a:r>
            <a:r>
              <a:rPr lang="fr-FR" sz="2800"/>
              <a:t>singularité</a:t>
            </a:r>
            <a:r>
              <a:rPr lang="fr-FR" sz="2800">
                <a:ea typeface="Liberation Serif;Times New Roma" pitchFamily="16" charset="0"/>
                <a:cs typeface="Liberation Serif;Times New Roma" pitchFamily="16" charset="0"/>
              </a:rPr>
              <a:t> </a:t>
            </a:r>
            <a:r>
              <a:rPr lang="fr-FR" sz="2800"/>
              <a:t>de</a:t>
            </a:r>
            <a:r>
              <a:rPr lang="fr-FR" sz="2800">
                <a:ea typeface="Liberation Serif;Times New Roma" pitchFamily="16" charset="0"/>
                <a:cs typeface="Liberation Serif;Times New Roma" pitchFamily="16" charset="0"/>
              </a:rPr>
              <a:t> </a:t>
            </a:r>
            <a:r>
              <a:rPr lang="fr-FR" sz="2800"/>
              <a:t>l'autre</a:t>
            </a:r>
            <a:r>
              <a:rPr lang="fr-FR" sz="2800">
                <a:ea typeface="Liberation Serif;Times New Roma" pitchFamily="16" charset="0"/>
                <a:cs typeface="Liberation Serif;Times New Roma" pitchFamily="16" charset="0"/>
              </a:rPr>
              <a:t> </a:t>
            </a:r>
            <a:r>
              <a:rPr lang="fr-FR" sz="2800"/>
              <a:t>qui</a:t>
            </a:r>
            <a:r>
              <a:rPr lang="fr-FR" sz="2800">
                <a:ea typeface="Liberation Serif;Times New Roma" pitchFamily="16" charset="0"/>
                <a:cs typeface="Liberation Serif;Times New Roma" pitchFamily="16" charset="0"/>
              </a:rPr>
              <a:t> </a:t>
            </a:r>
            <a:r>
              <a:rPr lang="fr-FR" sz="2800"/>
              <a:t>montre</a:t>
            </a:r>
            <a:r>
              <a:rPr lang="fr-FR" sz="2800">
                <a:ea typeface="Liberation Serif;Times New Roma" pitchFamily="16" charset="0"/>
                <a:cs typeface="Liberation Serif;Times New Roma" pitchFamily="16" charset="0"/>
              </a:rPr>
              <a:t> </a:t>
            </a:r>
            <a:r>
              <a:rPr lang="fr-FR" sz="2800"/>
              <a:t>qu'une</a:t>
            </a:r>
            <a:r>
              <a:rPr lang="fr-FR" sz="2800">
                <a:ea typeface="Liberation Serif;Times New Roma" pitchFamily="16" charset="0"/>
                <a:cs typeface="Liberation Serif;Times New Roma" pitchFamily="16" charset="0"/>
              </a:rPr>
              <a:t> </a:t>
            </a:r>
            <a:r>
              <a:rPr lang="fr-FR" sz="2800"/>
              <a:t>autre</a:t>
            </a:r>
            <a:r>
              <a:rPr lang="fr-FR" sz="2800">
                <a:ea typeface="Liberation Serif;Times New Roma" pitchFamily="16" charset="0"/>
                <a:cs typeface="Liberation Serif;Times New Roma" pitchFamily="16" charset="0"/>
              </a:rPr>
              <a:t> </a:t>
            </a:r>
            <a:r>
              <a:rPr lang="fr-FR" sz="2800"/>
              <a:t>vie</a:t>
            </a:r>
            <a:r>
              <a:rPr lang="fr-FR" sz="2800">
                <a:ea typeface="Liberation Serif;Times New Roma" pitchFamily="16" charset="0"/>
                <a:cs typeface="Liberation Serif;Times New Roma" pitchFamily="16" charset="0"/>
              </a:rPr>
              <a:t> </a:t>
            </a:r>
            <a:r>
              <a:rPr lang="fr-FR" sz="2800"/>
              <a:t>existe,</a:t>
            </a:r>
            <a:r>
              <a:rPr lang="fr-FR" sz="2800">
                <a:ea typeface="Liberation Serif;Times New Roma" pitchFamily="16" charset="0"/>
                <a:cs typeface="Liberation Serif;Times New Roma" pitchFamily="16" charset="0"/>
              </a:rPr>
              <a:t> </a:t>
            </a:r>
            <a:r>
              <a:rPr lang="fr-FR" sz="2800"/>
              <a:t>plus</a:t>
            </a:r>
            <a:r>
              <a:rPr lang="fr-FR" sz="2800">
                <a:ea typeface="Liberation Serif;Times New Roma" pitchFamily="16" charset="0"/>
                <a:cs typeface="Liberation Serif;Times New Roma" pitchFamily="16" charset="0"/>
              </a:rPr>
              <a:t> </a:t>
            </a:r>
            <a:r>
              <a:rPr lang="fr-FR" sz="2800"/>
              <a:t>ou</a:t>
            </a:r>
            <a:r>
              <a:rPr lang="fr-FR" sz="2800">
                <a:ea typeface="Liberation Serif;Times New Roma" pitchFamily="16" charset="0"/>
                <a:cs typeface="Liberation Serif;Times New Roma" pitchFamily="16" charset="0"/>
              </a:rPr>
              <a:t> </a:t>
            </a:r>
            <a:r>
              <a:rPr lang="fr-FR" sz="2800"/>
              <a:t>moins</a:t>
            </a:r>
            <a:r>
              <a:rPr lang="fr-FR" sz="2800">
                <a:ea typeface="Liberation Serif;Times New Roma" pitchFamily="16" charset="0"/>
                <a:cs typeface="Liberation Serif;Times New Roma" pitchFamily="16" charset="0"/>
              </a:rPr>
              <a:t> </a:t>
            </a:r>
            <a:r>
              <a:rPr lang="fr-FR" sz="2800"/>
              <a:t>hors</a:t>
            </a:r>
            <a:r>
              <a:rPr lang="fr-FR" sz="2800">
                <a:ea typeface="Liberation Serif;Times New Roma" pitchFamily="16" charset="0"/>
                <a:cs typeface="Liberation Serif;Times New Roma" pitchFamily="16" charset="0"/>
              </a:rPr>
              <a:t> </a:t>
            </a:r>
            <a:r>
              <a:rPr lang="fr-FR" sz="2800"/>
              <a:t>normes,</a:t>
            </a:r>
            <a:r>
              <a:rPr lang="fr-FR" sz="2800">
                <a:ea typeface="Liberation Serif;Times New Roma" pitchFamily="16" charset="0"/>
                <a:cs typeface="Liberation Serif;Times New Roma" pitchFamily="16" charset="0"/>
              </a:rPr>
              <a:t> </a:t>
            </a:r>
            <a:r>
              <a:rPr lang="fr-FR" sz="2800"/>
              <a:t>mais</a:t>
            </a:r>
            <a:r>
              <a:rPr lang="fr-FR" sz="2800">
                <a:ea typeface="Liberation Serif;Times New Roma" pitchFamily="16" charset="0"/>
                <a:cs typeface="Liberation Serif;Times New Roma" pitchFamily="16" charset="0"/>
              </a:rPr>
              <a:t> </a:t>
            </a:r>
            <a:r>
              <a:rPr lang="fr-FR" sz="2800"/>
              <a:t>qui</a:t>
            </a:r>
            <a:r>
              <a:rPr lang="fr-FR" sz="2800">
                <a:ea typeface="Liberation Serif;Times New Roma" pitchFamily="16" charset="0"/>
                <a:cs typeface="Liberation Serif;Times New Roma" pitchFamily="16" charset="0"/>
              </a:rPr>
              <a:t> </a:t>
            </a:r>
            <a:r>
              <a:rPr lang="fr-FR" sz="2800"/>
              <a:t>a</a:t>
            </a:r>
            <a:r>
              <a:rPr lang="fr-FR" sz="2800">
                <a:ea typeface="Liberation Serif;Times New Roma" pitchFamily="16" charset="0"/>
                <a:cs typeface="Liberation Serif;Times New Roma" pitchFamily="16" charset="0"/>
              </a:rPr>
              <a:t> </a:t>
            </a:r>
            <a:r>
              <a:rPr lang="fr-FR" sz="2800"/>
              <a:t>ses</a:t>
            </a:r>
            <a:r>
              <a:rPr lang="fr-FR" sz="2800">
                <a:ea typeface="Liberation Serif;Times New Roma" pitchFamily="16" charset="0"/>
                <a:cs typeface="Liberation Serif;Times New Roma" pitchFamily="16" charset="0"/>
              </a:rPr>
              <a:t> </a:t>
            </a:r>
            <a:r>
              <a:rPr lang="fr-FR" sz="2800"/>
              <a:t>normes</a:t>
            </a:r>
            <a:r>
              <a:rPr lang="fr-FR" sz="2800">
                <a:ea typeface="Liberation Serif;Times New Roma" pitchFamily="16" charset="0"/>
                <a:cs typeface="Liberation Serif;Times New Roma" pitchFamily="16" charset="0"/>
              </a:rPr>
              <a:t> </a:t>
            </a:r>
            <a:r>
              <a:rPr lang="fr-FR" sz="2800"/>
              <a:t>propres.</a:t>
            </a:r>
            <a:r>
              <a:rPr lang="fr-FR" sz="2800">
                <a:ea typeface="Liberation Serif;Times New Roma" pitchFamily="16" charset="0"/>
                <a:cs typeface="Liberation Serif;Times New Roma" pitchFamily="16" charset="0"/>
              </a:rPr>
              <a:t>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485775" y="258763"/>
            <a:ext cx="8747125" cy="1081087"/>
          </a:xfrm>
          <a:ln/>
        </p:spPr>
        <p:txBody>
          <a:bodyPr tIns="33516"/>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i="1"/>
              <a:t>Commentaires</a:t>
            </a:r>
          </a:p>
        </p:txBody>
      </p:sp>
      <p:sp>
        <p:nvSpPr>
          <p:cNvPr id="8194" name="Rectangle 2"/>
          <p:cNvSpPr>
            <a:spLocks noGrp="1" noChangeArrowheads="1"/>
          </p:cNvSpPr>
          <p:nvPr>
            <p:ph type="body" idx="1"/>
          </p:nvPr>
        </p:nvSpPr>
        <p:spPr>
          <a:xfrm>
            <a:off x="485775" y="1516063"/>
            <a:ext cx="8747125" cy="4276725"/>
          </a:xfrm>
          <a:ln/>
        </p:spPr>
        <p:txBody>
          <a:bodyPr tIns="28224"/>
          <a:lstStyle/>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fr-FR" sz="3200" b="1"/>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3200" i="1">
                <a:ea typeface="Liberation Serif;Times New Roma" pitchFamily="16" charset="0"/>
                <a:cs typeface="Liberation Serif;Times New Roma" pitchFamily="16" charset="0"/>
              </a:rPr>
              <a:t>   </a:t>
            </a:r>
            <a:r>
              <a:rPr lang="fr-FR" sz="2000" i="1">
                <a:ea typeface="Liberation Serif;Times New Roma" pitchFamily="16" charset="0"/>
                <a:cs typeface="Liberation Serif;Times New Roma" pitchFamily="16" charset="0"/>
              </a:rPr>
              <a:t> Je commencerai par une </a:t>
            </a:r>
            <a:r>
              <a:rPr lang="fr-FR" sz="2000" i="1"/>
              <a:t>distinction</a:t>
            </a:r>
            <a:r>
              <a:rPr lang="fr-FR" sz="2000" i="1">
                <a:ea typeface="Liberation Serif;Times New Roma" pitchFamily="16" charset="0"/>
                <a:cs typeface="Liberation Serif;Times New Roma" pitchFamily="16" charset="0"/>
              </a:rPr>
              <a:t> </a:t>
            </a:r>
            <a:r>
              <a:rPr lang="fr-FR" sz="2000" i="1"/>
              <a:t>entre</a:t>
            </a:r>
            <a:r>
              <a:rPr lang="fr-FR" sz="2000" i="1">
                <a:ea typeface="Liberation Serif;Times New Roma" pitchFamily="16" charset="0"/>
                <a:cs typeface="Liberation Serif;Times New Roma" pitchFamily="16" charset="0"/>
              </a:rPr>
              <a:t> </a:t>
            </a:r>
            <a:r>
              <a:rPr lang="fr-FR" sz="2000" b="1" i="1"/>
              <a:t>Progrès</a:t>
            </a:r>
            <a:r>
              <a:rPr lang="fr-FR" sz="2000" b="1" i="1">
                <a:ea typeface="Liberation Serif;Times New Roma" pitchFamily="16" charset="0"/>
                <a:cs typeface="Liberation Serif;Times New Roma" pitchFamily="16" charset="0"/>
              </a:rPr>
              <a:t> </a:t>
            </a:r>
            <a:r>
              <a:rPr lang="fr-FR" sz="2000" i="1"/>
              <a:t>et</a:t>
            </a:r>
            <a:r>
              <a:rPr lang="fr-FR" sz="2000" i="1">
                <a:ea typeface="Liberation Serif;Times New Roma" pitchFamily="16" charset="0"/>
                <a:cs typeface="Liberation Serif;Times New Roma" pitchFamily="16" charset="0"/>
              </a:rPr>
              <a:t> </a:t>
            </a:r>
            <a:r>
              <a:rPr lang="fr-FR" sz="2000" b="1" i="1"/>
              <a:t>Progression</a:t>
            </a:r>
            <a:r>
              <a:rPr lang="fr-FR" sz="2000" i="1"/>
              <a:t>.</a:t>
            </a:r>
            <a:r>
              <a:rPr lang="fr-FR" sz="2000" i="1">
                <a:ea typeface="Liberation Serif;Times New Roma" pitchFamily="16" charset="0"/>
                <a:cs typeface="Liberation Serif;Times New Roma" pitchFamily="16" charset="0"/>
              </a:rPr>
              <a:t> </a:t>
            </a:r>
            <a:r>
              <a:rPr lang="fr-FR" sz="2000" i="1"/>
              <a:t>Le</a:t>
            </a:r>
            <a:r>
              <a:rPr lang="fr-FR" sz="2000" i="1">
                <a:ea typeface="Liberation Serif;Times New Roma" pitchFamily="16" charset="0"/>
                <a:cs typeface="Liberation Serif;Times New Roma" pitchFamily="16" charset="0"/>
              </a:rPr>
              <a:t> </a:t>
            </a:r>
            <a:r>
              <a:rPr lang="fr-FR" sz="2000" i="1"/>
              <a:t>premier</a:t>
            </a:r>
            <a:r>
              <a:rPr lang="fr-FR" sz="2000" i="1">
                <a:ea typeface="Liberation Serif;Times New Roma" pitchFamily="16" charset="0"/>
                <a:cs typeface="Liberation Serif;Times New Roma" pitchFamily="16" charset="0"/>
              </a:rPr>
              <a:t> </a:t>
            </a:r>
            <a:r>
              <a:rPr lang="fr-FR" sz="2000" i="1"/>
              <a:t>concerne</a:t>
            </a:r>
            <a:r>
              <a:rPr lang="fr-FR" sz="2000" i="1">
                <a:ea typeface="Liberation Serif;Times New Roma" pitchFamily="16" charset="0"/>
                <a:cs typeface="Liberation Serif;Times New Roma" pitchFamily="16" charset="0"/>
              </a:rPr>
              <a:t> </a:t>
            </a:r>
            <a:r>
              <a:rPr lang="fr-FR" sz="2000" i="1"/>
              <a:t>l'apprentissage,</a:t>
            </a:r>
            <a:r>
              <a:rPr lang="fr-FR" sz="2000" i="1">
                <a:ea typeface="Liberation Serif;Times New Roma" pitchFamily="16" charset="0"/>
                <a:cs typeface="Liberation Serif;Times New Roma" pitchFamily="16" charset="0"/>
              </a:rPr>
              <a:t> </a:t>
            </a:r>
            <a:r>
              <a:rPr lang="fr-FR" sz="2000" i="1"/>
              <a:t>le</a:t>
            </a:r>
            <a:r>
              <a:rPr lang="fr-FR" sz="2000" i="1">
                <a:ea typeface="Liberation Serif;Times New Roma" pitchFamily="16" charset="0"/>
                <a:cs typeface="Liberation Serif;Times New Roma" pitchFamily="16" charset="0"/>
              </a:rPr>
              <a:t> </a:t>
            </a:r>
            <a:r>
              <a:rPr lang="fr-FR" sz="2000" i="1"/>
              <a:t>second</a:t>
            </a:r>
            <a:r>
              <a:rPr lang="fr-FR" sz="2000" i="1">
                <a:ea typeface="Liberation Serif;Times New Roma" pitchFamily="16" charset="0"/>
                <a:cs typeface="Liberation Serif;Times New Roma" pitchFamily="16" charset="0"/>
              </a:rPr>
              <a:t> </a:t>
            </a:r>
            <a:r>
              <a:rPr lang="fr-FR" sz="2000" i="1"/>
              <a:t>l'enseignement.</a:t>
            </a:r>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i="1"/>
              <a:t>      Le</a:t>
            </a:r>
            <a:r>
              <a:rPr lang="fr-FR" sz="2000" i="1">
                <a:ea typeface="Liberation Serif;Times New Roma" pitchFamily="16" charset="0"/>
                <a:cs typeface="Liberation Serif;Times New Roma" pitchFamily="16" charset="0"/>
              </a:rPr>
              <a:t> </a:t>
            </a:r>
            <a:r>
              <a:rPr lang="fr-FR" sz="2000" i="1"/>
              <a:t>travail</a:t>
            </a:r>
            <a:r>
              <a:rPr lang="fr-FR" sz="2000" i="1">
                <a:ea typeface="Liberation Serif;Times New Roma" pitchFamily="16" charset="0"/>
                <a:cs typeface="Liberation Serif;Times New Roma" pitchFamily="16" charset="0"/>
              </a:rPr>
              <a:t> </a:t>
            </a:r>
            <a:r>
              <a:rPr lang="fr-FR" sz="2000" i="1"/>
              <a:t>du</a:t>
            </a:r>
            <a:r>
              <a:rPr lang="fr-FR" sz="2000" i="1">
                <a:ea typeface="Liberation Serif;Times New Roma" pitchFamily="16" charset="0"/>
                <a:cs typeface="Liberation Serif;Times New Roma" pitchFamily="16" charset="0"/>
              </a:rPr>
              <a:t> </a:t>
            </a:r>
            <a:r>
              <a:rPr lang="fr-FR" sz="2000" i="1"/>
              <a:t>pédagogue</a:t>
            </a:r>
            <a:r>
              <a:rPr lang="fr-FR" sz="2000" i="1">
                <a:ea typeface="Liberation Serif;Times New Roma" pitchFamily="16" charset="0"/>
                <a:cs typeface="Liberation Serif;Times New Roma" pitchFamily="16" charset="0"/>
              </a:rPr>
              <a:t> </a:t>
            </a:r>
            <a:r>
              <a:rPr lang="fr-FR" sz="2000" i="1"/>
              <a:t>lorsqu'il</a:t>
            </a:r>
            <a:r>
              <a:rPr lang="fr-FR" sz="2000" i="1">
                <a:ea typeface="Liberation Serif;Times New Roma" pitchFamily="16" charset="0"/>
                <a:cs typeface="Liberation Serif;Times New Roma" pitchFamily="16" charset="0"/>
              </a:rPr>
              <a:t> </a:t>
            </a:r>
            <a:r>
              <a:rPr lang="fr-FR" sz="2000" i="1"/>
              <a:t>est</a:t>
            </a:r>
            <a:r>
              <a:rPr lang="fr-FR" sz="2000" i="1">
                <a:ea typeface="Liberation Serif;Times New Roma" pitchFamily="16" charset="0"/>
                <a:cs typeface="Liberation Serif;Times New Roma" pitchFamily="16" charset="0"/>
              </a:rPr>
              <a:t> </a:t>
            </a:r>
            <a:r>
              <a:rPr lang="fr-FR" sz="2000" i="1"/>
              <a:t>face</a:t>
            </a:r>
            <a:r>
              <a:rPr lang="fr-FR" sz="2000" i="1">
                <a:ea typeface="Liberation Serif;Times New Roma" pitchFamily="16" charset="0"/>
                <a:cs typeface="Liberation Serif;Times New Roma" pitchFamily="16" charset="0"/>
              </a:rPr>
              <a:t> </a:t>
            </a:r>
            <a:r>
              <a:rPr lang="fr-FR" sz="2000" i="1"/>
              <a:t>à</a:t>
            </a:r>
            <a:r>
              <a:rPr lang="fr-FR" sz="2000" i="1">
                <a:ea typeface="Liberation Serif;Times New Roma" pitchFamily="16" charset="0"/>
                <a:cs typeface="Liberation Serif;Times New Roma" pitchFamily="16" charset="0"/>
              </a:rPr>
              <a:t> </a:t>
            </a:r>
            <a:r>
              <a:rPr lang="fr-FR" sz="2000" i="1"/>
              <a:t>un</a:t>
            </a:r>
            <a:r>
              <a:rPr lang="fr-FR" sz="2000" i="1">
                <a:ea typeface="Liberation Serif;Times New Roma" pitchFamily="16" charset="0"/>
                <a:cs typeface="Liberation Serif;Times New Roma" pitchFamily="16" charset="0"/>
              </a:rPr>
              <a:t> </a:t>
            </a:r>
            <a:r>
              <a:rPr lang="fr-FR" sz="2000" i="1"/>
              <a:t>savoir</a:t>
            </a:r>
            <a:r>
              <a:rPr lang="fr-FR" sz="2000" i="1">
                <a:ea typeface="Liberation Serif;Times New Roma" pitchFamily="16" charset="0"/>
                <a:cs typeface="Liberation Serif;Times New Roma" pitchFamily="16" charset="0"/>
              </a:rPr>
              <a:t> – </a:t>
            </a:r>
            <a:r>
              <a:rPr lang="fr-FR" sz="2000" i="1"/>
              <a:t>à</a:t>
            </a:r>
            <a:r>
              <a:rPr lang="fr-FR" sz="2000" i="1">
                <a:ea typeface="Liberation Serif;Times New Roma" pitchFamily="16" charset="0"/>
                <a:cs typeface="Liberation Serif;Times New Roma" pitchFamily="16" charset="0"/>
              </a:rPr>
              <a:t> </a:t>
            </a:r>
            <a:r>
              <a:rPr lang="fr-FR" sz="2000" i="1"/>
              <a:t>transmettre-</a:t>
            </a:r>
            <a:r>
              <a:rPr lang="fr-FR" sz="2000" i="1">
                <a:ea typeface="Liberation Serif;Times New Roma" pitchFamily="16" charset="0"/>
                <a:cs typeface="Liberation Serif;Times New Roma" pitchFamily="16" charset="0"/>
              </a:rPr>
              <a:t> </a:t>
            </a:r>
            <a:r>
              <a:rPr lang="fr-FR" sz="2000" i="1"/>
              <a:t>c'est</a:t>
            </a:r>
            <a:r>
              <a:rPr lang="fr-FR" sz="2000" i="1">
                <a:ea typeface="Liberation Serif;Times New Roma" pitchFamily="16" charset="0"/>
                <a:cs typeface="Liberation Serif;Times New Roma" pitchFamily="16" charset="0"/>
              </a:rPr>
              <a:t> </a:t>
            </a:r>
            <a:r>
              <a:rPr lang="fr-FR" sz="2000" i="1"/>
              <a:t>de</a:t>
            </a:r>
            <a:r>
              <a:rPr lang="fr-FR" sz="2000" i="1">
                <a:ea typeface="Liberation Serif;Times New Roma" pitchFamily="16" charset="0"/>
                <a:cs typeface="Liberation Serif;Times New Roma" pitchFamily="16" charset="0"/>
              </a:rPr>
              <a:t> </a:t>
            </a:r>
            <a:r>
              <a:rPr lang="fr-FR" sz="2000" i="1"/>
              <a:t>le</a:t>
            </a:r>
            <a:r>
              <a:rPr lang="fr-FR" sz="2000" i="1">
                <a:ea typeface="Liberation Serif;Times New Roma" pitchFamily="16" charset="0"/>
                <a:cs typeface="Liberation Serif;Times New Roma" pitchFamily="16" charset="0"/>
              </a:rPr>
              <a:t> </a:t>
            </a:r>
            <a:r>
              <a:rPr lang="fr-FR" sz="2000" i="1"/>
              <a:t>didactiser,</a:t>
            </a:r>
            <a:r>
              <a:rPr lang="fr-FR" sz="2000" i="1">
                <a:ea typeface="Liberation Serif;Times New Roma" pitchFamily="16" charset="0"/>
                <a:cs typeface="Liberation Serif;Times New Roma" pitchFamily="16" charset="0"/>
              </a:rPr>
              <a:t> </a:t>
            </a:r>
            <a:r>
              <a:rPr lang="fr-FR" sz="2000" i="1"/>
              <a:t>c'est</a:t>
            </a:r>
            <a:r>
              <a:rPr lang="fr-FR" sz="2000" i="1">
                <a:ea typeface="Liberation Serif;Times New Roma" pitchFamily="16" charset="0"/>
                <a:cs typeface="Liberation Serif;Times New Roma" pitchFamily="16" charset="0"/>
              </a:rPr>
              <a:t> </a:t>
            </a:r>
            <a:r>
              <a:rPr lang="fr-FR" sz="2000" i="1"/>
              <a:t>à</a:t>
            </a:r>
            <a:r>
              <a:rPr lang="fr-FR" sz="2000" i="1">
                <a:ea typeface="Liberation Serif;Times New Roma" pitchFamily="16" charset="0"/>
                <a:cs typeface="Liberation Serif;Times New Roma" pitchFamily="16" charset="0"/>
              </a:rPr>
              <a:t> </a:t>
            </a:r>
            <a:r>
              <a:rPr lang="fr-FR" sz="2000" i="1"/>
              <a:t>dire</a:t>
            </a:r>
            <a:r>
              <a:rPr lang="fr-FR" sz="2000" i="1">
                <a:ea typeface="Liberation Serif;Times New Roma" pitchFamily="16" charset="0"/>
                <a:cs typeface="Liberation Serif;Times New Roma" pitchFamily="16" charset="0"/>
              </a:rPr>
              <a:t> </a:t>
            </a:r>
            <a:r>
              <a:rPr lang="fr-FR" sz="2000" i="1"/>
              <a:t>à</a:t>
            </a:r>
            <a:r>
              <a:rPr lang="fr-FR" sz="2000" i="1">
                <a:ea typeface="Liberation Serif;Times New Roma" pitchFamily="16" charset="0"/>
                <a:cs typeface="Liberation Serif;Times New Roma" pitchFamily="16" charset="0"/>
              </a:rPr>
              <a:t> </a:t>
            </a:r>
            <a:r>
              <a:rPr lang="fr-FR" sz="2000" i="1"/>
              <a:t>linéariser,</a:t>
            </a:r>
            <a:r>
              <a:rPr lang="fr-FR" sz="2000" i="1">
                <a:ea typeface="Liberation Serif;Times New Roma" pitchFamily="16" charset="0"/>
                <a:cs typeface="Liberation Serif;Times New Roma" pitchFamily="16" charset="0"/>
              </a:rPr>
              <a:t> </a:t>
            </a:r>
            <a:r>
              <a:rPr lang="fr-FR" sz="2000" i="1"/>
              <a:t>à</a:t>
            </a:r>
            <a:r>
              <a:rPr lang="fr-FR" sz="2000" i="1">
                <a:ea typeface="Liberation Serif;Times New Roma" pitchFamily="16" charset="0"/>
                <a:cs typeface="Liberation Serif;Times New Roma" pitchFamily="16" charset="0"/>
              </a:rPr>
              <a:t> </a:t>
            </a:r>
            <a:r>
              <a:rPr lang="fr-FR" sz="2000" i="1"/>
              <a:t>temporaliser</a:t>
            </a:r>
            <a:r>
              <a:rPr lang="fr-FR" sz="2000" i="1">
                <a:ea typeface="Liberation Serif;Times New Roma" pitchFamily="16" charset="0"/>
                <a:cs typeface="Liberation Serif;Times New Roma" pitchFamily="16" charset="0"/>
              </a:rPr>
              <a:t> </a:t>
            </a:r>
            <a:r>
              <a:rPr lang="fr-FR" sz="2000" i="1"/>
              <a:t>en</a:t>
            </a:r>
            <a:r>
              <a:rPr lang="fr-FR" sz="2000" i="1">
                <a:ea typeface="Liberation Serif;Times New Roma" pitchFamily="16" charset="0"/>
                <a:cs typeface="Liberation Serif;Times New Roma" pitchFamily="16" charset="0"/>
              </a:rPr>
              <a:t> </a:t>
            </a:r>
            <a:r>
              <a:rPr lang="fr-FR" sz="2000" i="1"/>
              <a:t>étapes,</a:t>
            </a:r>
            <a:r>
              <a:rPr lang="fr-FR" sz="2000" i="1">
                <a:ea typeface="Liberation Serif;Times New Roma" pitchFamily="16" charset="0"/>
                <a:cs typeface="Liberation Serif;Times New Roma" pitchFamily="16" charset="0"/>
              </a:rPr>
              <a:t> </a:t>
            </a:r>
            <a:r>
              <a:rPr lang="fr-FR" sz="2000" i="1"/>
              <a:t>ce</a:t>
            </a:r>
            <a:r>
              <a:rPr lang="fr-FR" sz="2000" i="1">
                <a:ea typeface="Liberation Serif;Times New Roma" pitchFamily="16" charset="0"/>
                <a:cs typeface="Liberation Serif;Times New Roma" pitchFamily="16" charset="0"/>
              </a:rPr>
              <a:t> </a:t>
            </a:r>
            <a:r>
              <a:rPr lang="fr-FR" sz="2000" i="1"/>
              <a:t>qui</a:t>
            </a:r>
            <a:r>
              <a:rPr lang="fr-FR" sz="2000" i="1">
                <a:ea typeface="Liberation Serif;Times New Roma" pitchFamily="16" charset="0"/>
                <a:cs typeface="Liberation Serif;Times New Roma" pitchFamily="16" charset="0"/>
              </a:rPr>
              <a:t> </a:t>
            </a:r>
            <a:r>
              <a:rPr lang="fr-FR" sz="2000" i="1"/>
              <a:t>fait</a:t>
            </a:r>
            <a:r>
              <a:rPr lang="fr-FR" sz="2000" i="1">
                <a:ea typeface="Liberation Serif;Times New Roma" pitchFamily="16" charset="0"/>
                <a:cs typeface="Liberation Serif;Times New Roma" pitchFamily="16" charset="0"/>
              </a:rPr>
              <a:t> </a:t>
            </a:r>
            <a:r>
              <a:rPr lang="fr-FR" sz="2000" i="1"/>
              <a:t>bloc,</a:t>
            </a:r>
            <a:r>
              <a:rPr lang="fr-FR" sz="2000" i="1">
                <a:ea typeface="Liberation Serif;Times New Roma" pitchFamily="16" charset="0"/>
                <a:cs typeface="Liberation Serif;Times New Roma" pitchFamily="16" charset="0"/>
              </a:rPr>
              <a:t> </a:t>
            </a:r>
            <a:r>
              <a:rPr lang="fr-FR" sz="2000" i="1"/>
              <a:t>ce</a:t>
            </a:r>
            <a:r>
              <a:rPr lang="fr-FR" sz="2000" i="1">
                <a:ea typeface="Liberation Serif;Times New Roma" pitchFamily="16" charset="0"/>
                <a:cs typeface="Liberation Serif;Times New Roma" pitchFamily="16" charset="0"/>
              </a:rPr>
              <a:t> </a:t>
            </a:r>
            <a:r>
              <a:rPr lang="fr-FR" sz="2000" i="1"/>
              <a:t>qui</a:t>
            </a:r>
            <a:r>
              <a:rPr lang="fr-FR" sz="2000" i="1">
                <a:ea typeface="Liberation Serif;Times New Roma" pitchFamily="16" charset="0"/>
                <a:cs typeface="Liberation Serif;Times New Roma" pitchFamily="16" charset="0"/>
              </a:rPr>
              <a:t> </a:t>
            </a:r>
            <a:r>
              <a:rPr lang="fr-FR" sz="2000" i="1"/>
              <a:t>est</a:t>
            </a:r>
            <a:r>
              <a:rPr lang="fr-FR" sz="2000" i="1">
                <a:ea typeface="Liberation Serif;Times New Roma" pitchFamily="16" charset="0"/>
                <a:cs typeface="Liberation Serif;Times New Roma" pitchFamily="16" charset="0"/>
              </a:rPr>
              <a:t> </a:t>
            </a:r>
            <a:r>
              <a:rPr lang="fr-FR" sz="2000" i="1"/>
              <a:t>constitué</a:t>
            </a:r>
            <a:r>
              <a:rPr lang="fr-FR" sz="2000" i="1">
                <a:ea typeface="Liberation Serif;Times New Roma" pitchFamily="16" charset="0"/>
                <a:cs typeface="Liberation Serif;Times New Roma" pitchFamily="16" charset="0"/>
              </a:rPr>
              <a:t> </a:t>
            </a:r>
            <a:r>
              <a:rPr lang="fr-FR" sz="2000" i="1"/>
              <a:t>en</a:t>
            </a:r>
            <a:r>
              <a:rPr lang="fr-FR" sz="2000" i="1">
                <a:ea typeface="Liberation Serif;Times New Roma" pitchFamily="16" charset="0"/>
                <a:cs typeface="Liberation Serif;Times New Roma" pitchFamily="16" charset="0"/>
              </a:rPr>
              <a:t> </a:t>
            </a:r>
            <a:r>
              <a:rPr lang="fr-FR" sz="2000" i="1"/>
              <a:t>réseaux</a:t>
            </a:r>
            <a:r>
              <a:rPr lang="fr-FR" sz="2000" i="1">
                <a:ea typeface="Liberation Serif;Times New Roma" pitchFamily="16" charset="0"/>
                <a:cs typeface="Liberation Serif;Times New Roma" pitchFamily="16" charset="0"/>
              </a:rPr>
              <a:t> </a:t>
            </a:r>
            <a:r>
              <a:rPr lang="fr-FR" sz="2000" i="1"/>
              <a:t>dans</a:t>
            </a:r>
            <a:r>
              <a:rPr lang="fr-FR" sz="2000" i="1">
                <a:ea typeface="Liberation Serif;Times New Roma" pitchFamily="16" charset="0"/>
                <a:cs typeface="Liberation Serif;Times New Roma" pitchFamily="16" charset="0"/>
              </a:rPr>
              <a:t> </a:t>
            </a:r>
            <a:r>
              <a:rPr lang="fr-FR" sz="2000" i="1"/>
              <a:t>l'esprit</a:t>
            </a:r>
            <a:r>
              <a:rPr lang="fr-FR" sz="2000" i="1">
                <a:ea typeface="Liberation Serif;Times New Roma" pitchFamily="16" charset="0"/>
                <a:cs typeface="Liberation Serif;Times New Roma" pitchFamily="16" charset="0"/>
              </a:rPr>
              <a:t> </a:t>
            </a:r>
            <a:r>
              <a:rPr lang="fr-FR" sz="2000" i="1"/>
              <a:t>de</a:t>
            </a:r>
            <a:r>
              <a:rPr lang="fr-FR" sz="2000" i="1">
                <a:ea typeface="Liberation Serif;Times New Roma" pitchFamily="16" charset="0"/>
                <a:cs typeface="Liberation Serif;Times New Roma" pitchFamily="16" charset="0"/>
              </a:rPr>
              <a:t> </a:t>
            </a:r>
            <a:r>
              <a:rPr lang="fr-FR" sz="2000" i="1"/>
              <a:t>l'expert</a:t>
            </a:r>
            <a:r>
              <a:rPr lang="fr-FR" sz="2000" i="1">
                <a:ea typeface="Liberation Serif;Times New Roma" pitchFamily="16" charset="0"/>
                <a:cs typeface="Liberation Serif;Times New Roma" pitchFamily="16" charset="0"/>
              </a:rPr>
              <a:t> </a:t>
            </a:r>
            <a:r>
              <a:rPr lang="fr-FR" sz="2000" i="1"/>
              <a:t>(Astolfi).</a:t>
            </a:r>
            <a:r>
              <a:rPr lang="fr-FR" sz="2000" i="1">
                <a:ea typeface="Liberation Serif;Times New Roma" pitchFamily="16" charset="0"/>
                <a:cs typeface="Liberation Serif;Times New Roma" pitchFamily="16" charset="0"/>
              </a:rPr>
              <a:t> </a:t>
            </a:r>
            <a:r>
              <a:rPr lang="fr-FR" sz="2000" i="1"/>
              <a:t>Cette</a:t>
            </a:r>
            <a:r>
              <a:rPr lang="fr-FR" sz="2000" i="1">
                <a:ea typeface="Liberation Serif;Times New Roma" pitchFamily="16" charset="0"/>
                <a:cs typeface="Liberation Serif;Times New Roma" pitchFamily="16" charset="0"/>
              </a:rPr>
              <a:t> </a:t>
            </a:r>
            <a:r>
              <a:rPr lang="fr-FR" sz="2000" i="1"/>
              <a:t>didactisation</a:t>
            </a:r>
            <a:r>
              <a:rPr lang="fr-FR" sz="2000" i="1">
                <a:ea typeface="Liberation Serif;Times New Roma" pitchFamily="16" charset="0"/>
                <a:cs typeface="Liberation Serif;Times New Roma" pitchFamily="16" charset="0"/>
              </a:rPr>
              <a:t> </a:t>
            </a:r>
            <a:r>
              <a:rPr lang="fr-FR" sz="2000" i="1"/>
              <a:t>est</a:t>
            </a:r>
            <a:r>
              <a:rPr lang="fr-FR" sz="2000" i="1">
                <a:ea typeface="Liberation Serif;Times New Roma" pitchFamily="16" charset="0"/>
                <a:cs typeface="Liberation Serif;Times New Roma" pitchFamily="16" charset="0"/>
              </a:rPr>
              <a:t> </a:t>
            </a:r>
            <a:r>
              <a:rPr lang="fr-FR" sz="2000" i="1"/>
              <a:t>effectuée</a:t>
            </a:r>
            <a:r>
              <a:rPr lang="fr-FR" sz="2000" i="1">
                <a:ea typeface="Liberation Serif;Times New Roma" pitchFamily="16" charset="0"/>
                <a:cs typeface="Liberation Serif;Times New Roma" pitchFamily="16" charset="0"/>
              </a:rPr>
              <a:t> </a:t>
            </a:r>
            <a:r>
              <a:rPr lang="fr-FR" sz="2000" i="1"/>
              <a:t>pour</a:t>
            </a:r>
            <a:r>
              <a:rPr lang="fr-FR" sz="2000" i="1">
                <a:ea typeface="Liberation Serif;Times New Roma" pitchFamily="16" charset="0"/>
                <a:cs typeface="Liberation Serif;Times New Roma" pitchFamily="16" charset="0"/>
              </a:rPr>
              <a:t> </a:t>
            </a:r>
            <a:r>
              <a:rPr lang="fr-FR" sz="2000" i="1"/>
              <a:t>faciliter</a:t>
            </a:r>
            <a:r>
              <a:rPr lang="fr-FR" sz="2000" i="1">
                <a:ea typeface="Liberation Serif;Times New Roma" pitchFamily="16" charset="0"/>
                <a:cs typeface="Liberation Serif;Times New Roma" pitchFamily="16" charset="0"/>
              </a:rPr>
              <a:t> </a:t>
            </a:r>
            <a:r>
              <a:rPr lang="fr-FR" sz="2000" i="1"/>
              <a:t>l'apprentissage.</a:t>
            </a:r>
            <a:r>
              <a:rPr lang="fr-FR" sz="2000" i="1">
                <a:ea typeface="Liberation Serif;Times New Roma" pitchFamily="16" charset="0"/>
                <a:cs typeface="Liberation Serif;Times New Roma" pitchFamily="16" charset="0"/>
              </a:rPr>
              <a:t> </a:t>
            </a:r>
            <a:r>
              <a:rPr lang="fr-FR" sz="2000" i="1"/>
              <a:t>Celui-ci</a:t>
            </a:r>
            <a:r>
              <a:rPr lang="fr-FR" sz="2000" i="1">
                <a:ea typeface="Liberation Serif;Times New Roma" pitchFamily="16" charset="0"/>
                <a:cs typeface="Liberation Serif;Times New Roma" pitchFamily="16" charset="0"/>
              </a:rPr>
              <a:t> </a:t>
            </a:r>
            <a:r>
              <a:rPr lang="fr-FR" sz="2000" i="1"/>
              <a:t>effectué</a:t>
            </a:r>
            <a:r>
              <a:rPr lang="fr-FR" sz="2000" i="1">
                <a:ea typeface="Liberation Serif;Times New Roma" pitchFamily="16" charset="0"/>
                <a:cs typeface="Liberation Serif;Times New Roma" pitchFamily="16" charset="0"/>
              </a:rPr>
              <a:t> </a:t>
            </a:r>
            <a:r>
              <a:rPr lang="fr-FR" sz="2000" i="1"/>
              <a:t>il</a:t>
            </a:r>
            <a:r>
              <a:rPr lang="fr-FR" sz="2000" i="1">
                <a:ea typeface="Liberation Serif;Times New Roma" pitchFamily="16" charset="0"/>
                <a:cs typeface="Liberation Serif;Times New Roma" pitchFamily="16" charset="0"/>
              </a:rPr>
              <a:t> </a:t>
            </a:r>
            <a:r>
              <a:rPr lang="fr-FR" sz="2000" i="1"/>
              <a:t>faudra</a:t>
            </a:r>
            <a:r>
              <a:rPr lang="fr-FR" sz="2000" i="1">
                <a:ea typeface="Liberation Serif;Times New Roma" pitchFamily="16" charset="0"/>
                <a:cs typeface="Liberation Serif;Times New Roma" pitchFamily="16" charset="0"/>
              </a:rPr>
              <a:t> </a:t>
            </a:r>
            <a:r>
              <a:rPr lang="fr-FR" sz="2000" i="1"/>
              <a:t>dédidactiser</a:t>
            </a:r>
            <a:r>
              <a:rPr lang="fr-FR" sz="2000" i="1">
                <a:ea typeface="Liberation Serif;Times New Roma" pitchFamily="16" charset="0"/>
                <a:cs typeface="Liberation Serif;Times New Roma" pitchFamily="16" charset="0"/>
              </a:rPr>
              <a:t> </a:t>
            </a:r>
            <a:r>
              <a:rPr lang="fr-FR" sz="2000" i="1"/>
              <a:t>pour</a:t>
            </a:r>
            <a:r>
              <a:rPr lang="fr-FR" sz="2000" i="1">
                <a:ea typeface="Liberation Serif;Times New Roma" pitchFamily="16" charset="0"/>
                <a:cs typeface="Liberation Serif;Times New Roma" pitchFamily="16" charset="0"/>
              </a:rPr>
              <a:t> </a:t>
            </a:r>
            <a:r>
              <a:rPr lang="fr-FR" sz="2000" i="1"/>
              <a:t>que</a:t>
            </a:r>
            <a:r>
              <a:rPr lang="fr-FR" sz="2000" i="1">
                <a:ea typeface="Liberation Serif;Times New Roma" pitchFamily="16" charset="0"/>
                <a:cs typeface="Liberation Serif;Times New Roma" pitchFamily="16" charset="0"/>
              </a:rPr>
              <a:t> </a:t>
            </a:r>
            <a:r>
              <a:rPr lang="fr-FR" sz="2000" i="1"/>
              <a:t>ce</a:t>
            </a:r>
            <a:r>
              <a:rPr lang="fr-FR" sz="2000" i="1">
                <a:ea typeface="Liberation Serif;Times New Roma" pitchFamily="16" charset="0"/>
                <a:cs typeface="Liberation Serif;Times New Roma" pitchFamily="16" charset="0"/>
              </a:rPr>
              <a:t> </a:t>
            </a:r>
            <a:r>
              <a:rPr lang="fr-FR" sz="2000" i="1"/>
              <a:t>savoir</a:t>
            </a:r>
            <a:r>
              <a:rPr lang="fr-FR" sz="2000" i="1">
                <a:ea typeface="Liberation Serif;Times New Roma" pitchFamily="16" charset="0"/>
                <a:cs typeface="Liberation Serif;Times New Roma" pitchFamily="16" charset="0"/>
              </a:rPr>
              <a:t> </a:t>
            </a:r>
            <a:r>
              <a:rPr lang="fr-FR" sz="2000" i="1"/>
              <a:t>soit</a:t>
            </a:r>
            <a:r>
              <a:rPr lang="fr-FR" sz="2000" i="1">
                <a:ea typeface="Liberation Serif;Times New Roma" pitchFamily="16" charset="0"/>
                <a:cs typeface="Liberation Serif;Times New Roma" pitchFamily="16" charset="0"/>
              </a:rPr>
              <a:t> </a:t>
            </a:r>
            <a:r>
              <a:rPr lang="fr-FR" sz="2000" i="1"/>
              <a:t>opératoire,</a:t>
            </a:r>
            <a:r>
              <a:rPr lang="fr-FR" sz="2000" i="1">
                <a:ea typeface="Liberation Serif;Times New Roma" pitchFamily="16" charset="0"/>
                <a:cs typeface="Liberation Serif;Times New Roma" pitchFamily="16" charset="0"/>
              </a:rPr>
              <a:t> </a:t>
            </a:r>
            <a:r>
              <a:rPr lang="fr-FR" sz="2000" i="1"/>
              <a:t>utilisable.</a:t>
            </a:r>
            <a:r>
              <a:rPr lang="fr-FR" sz="2000" b="1" i="1">
                <a:ea typeface="Liberation Serif;Times New Roma" pitchFamily="16" charset="0"/>
                <a:cs typeface="Liberation Serif;Times New Roma" pitchFamily="16" charset="0"/>
              </a:rPr>
              <a:t> </a:t>
            </a:r>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b="1" i="1"/>
              <a:t>       La</a:t>
            </a:r>
            <a:r>
              <a:rPr lang="fr-FR" sz="2000" b="1" i="1">
                <a:ea typeface="Liberation Serif;Times New Roma" pitchFamily="16" charset="0"/>
                <a:cs typeface="Liberation Serif;Times New Roma" pitchFamily="16" charset="0"/>
              </a:rPr>
              <a:t> </a:t>
            </a:r>
            <a:r>
              <a:rPr lang="fr-FR" sz="2000" b="1" i="1"/>
              <a:t>chronologie</a:t>
            </a:r>
            <a:r>
              <a:rPr lang="fr-FR" sz="2000" b="1" i="1">
                <a:ea typeface="Liberation Serif;Times New Roma" pitchFamily="16" charset="0"/>
                <a:cs typeface="Liberation Serif;Times New Roma" pitchFamily="16" charset="0"/>
              </a:rPr>
              <a:t> </a:t>
            </a:r>
            <a:r>
              <a:rPr lang="fr-FR" sz="2000" b="1" i="1"/>
              <a:t>artificielle</a:t>
            </a:r>
            <a:r>
              <a:rPr lang="fr-FR" sz="2000" b="1" i="1">
                <a:ea typeface="Liberation Serif;Times New Roma" pitchFamily="16" charset="0"/>
                <a:cs typeface="Liberation Serif;Times New Roma" pitchFamily="16" charset="0"/>
              </a:rPr>
              <a:t> </a:t>
            </a:r>
            <a:r>
              <a:rPr lang="fr-FR" sz="2000" i="1"/>
              <a:t>élaborée</a:t>
            </a:r>
            <a:r>
              <a:rPr lang="fr-FR" sz="2000" i="1">
                <a:ea typeface="Liberation Serif;Times New Roma" pitchFamily="16" charset="0"/>
                <a:cs typeface="Liberation Serif;Times New Roma" pitchFamily="16" charset="0"/>
              </a:rPr>
              <a:t> </a:t>
            </a:r>
            <a:r>
              <a:rPr lang="fr-FR" sz="2000" i="1"/>
              <a:t>par</a:t>
            </a:r>
            <a:r>
              <a:rPr lang="fr-FR" sz="2000" i="1">
                <a:ea typeface="Liberation Serif;Times New Roma" pitchFamily="16" charset="0"/>
                <a:cs typeface="Liberation Serif;Times New Roma" pitchFamily="16" charset="0"/>
              </a:rPr>
              <a:t> </a:t>
            </a:r>
            <a:r>
              <a:rPr lang="fr-FR" sz="2000" i="1"/>
              <a:t>le</a:t>
            </a:r>
            <a:r>
              <a:rPr lang="fr-FR" sz="2000" i="1">
                <a:ea typeface="Liberation Serif;Times New Roma" pitchFamily="16" charset="0"/>
                <a:cs typeface="Liberation Serif;Times New Roma" pitchFamily="16" charset="0"/>
              </a:rPr>
              <a:t> </a:t>
            </a:r>
            <a:r>
              <a:rPr lang="fr-FR" sz="2000" i="1"/>
              <a:t>pédagogue</a:t>
            </a:r>
            <a:r>
              <a:rPr lang="fr-FR" sz="2000" i="1">
                <a:ea typeface="Liberation Serif;Times New Roma" pitchFamily="16" charset="0"/>
                <a:cs typeface="Liberation Serif;Times New Roma" pitchFamily="16" charset="0"/>
              </a:rPr>
              <a:t> </a:t>
            </a:r>
            <a:r>
              <a:rPr lang="fr-FR" sz="2000" i="1"/>
              <a:t>est</a:t>
            </a:r>
            <a:r>
              <a:rPr lang="fr-FR" sz="2000" i="1">
                <a:ea typeface="Liberation Serif;Times New Roma" pitchFamily="16" charset="0"/>
                <a:cs typeface="Liberation Serif;Times New Roma" pitchFamily="16" charset="0"/>
              </a:rPr>
              <a:t> </a:t>
            </a:r>
            <a:r>
              <a:rPr lang="fr-FR" sz="2000" i="1"/>
              <a:t>constituée</a:t>
            </a:r>
            <a:r>
              <a:rPr lang="fr-FR" sz="2000" i="1">
                <a:ea typeface="Liberation Serif;Times New Roma" pitchFamily="16" charset="0"/>
                <a:cs typeface="Liberation Serif;Times New Roma" pitchFamily="16" charset="0"/>
              </a:rPr>
              <a:t> </a:t>
            </a:r>
            <a:r>
              <a:rPr lang="fr-FR" sz="2000" i="1"/>
              <a:t>d'un</a:t>
            </a:r>
            <a:r>
              <a:rPr lang="fr-FR" sz="2000" i="1">
                <a:ea typeface="Liberation Serif;Times New Roma" pitchFamily="16" charset="0"/>
                <a:cs typeface="Liberation Serif;Times New Roma" pitchFamily="16" charset="0"/>
              </a:rPr>
              <a:t> </a:t>
            </a:r>
            <a:r>
              <a:rPr lang="fr-FR" sz="2000" i="1"/>
              <a:t>démontage,</a:t>
            </a:r>
            <a:r>
              <a:rPr lang="fr-FR" sz="2000" i="1">
                <a:ea typeface="Liberation Serif;Times New Roma" pitchFamily="16" charset="0"/>
                <a:cs typeface="Liberation Serif;Times New Roma" pitchFamily="16" charset="0"/>
              </a:rPr>
              <a:t> </a:t>
            </a:r>
            <a:r>
              <a:rPr lang="fr-FR" sz="2000" i="1"/>
              <a:t>pièce</a:t>
            </a:r>
            <a:r>
              <a:rPr lang="fr-FR" sz="2000" i="1">
                <a:ea typeface="Liberation Serif;Times New Roma" pitchFamily="16" charset="0"/>
                <a:cs typeface="Liberation Serif;Times New Roma" pitchFamily="16" charset="0"/>
              </a:rPr>
              <a:t> </a:t>
            </a:r>
            <a:r>
              <a:rPr lang="fr-FR" sz="2000" i="1"/>
              <a:t>par</a:t>
            </a:r>
            <a:r>
              <a:rPr lang="fr-FR" sz="2000" i="1">
                <a:ea typeface="Liberation Serif;Times New Roma" pitchFamily="16" charset="0"/>
                <a:cs typeface="Liberation Serif;Times New Roma" pitchFamily="16" charset="0"/>
              </a:rPr>
              <a:t> </a:t>
            </a:r>
            <a:r>
              <a:rPr lang="fr-FR" sz="2000" i="1"/>
              <a:t>pièce,</a:t>
            </a:r>
            <a:r>
              <a:rPr lang="fr-FR" sz="2000" i="1">
                <a:ea typeface="Liberation Serif;Times New Roma" pitchFamily="16" charset="0"/>
                <a:cs typeface="Liberation Serif;Times New Roma" pitchFamily="16" charset="0"/>
              </a:rPr>
              <a:t> </a:t>
            </a:r>
            <a:r>
              <a:rPr lang="fr-FR" sz="2000" i="1"/>
              <a:t>du</a:t>
            </a:r>
            <a:r>
              <a:rPr lang="fr-FR" sz="2000" i="1">
                <a:ea typeface="Liberation Serif;Times New Roma" pitchFamily="16" charset="0"/>
                <a:cs typeface="Liberation Serif;Times New Roma" pitchFamily="16" charset="0"/>
              </a:rPr>
              <a:t> </a:t>
            </a:r>
            <a:r>
              <a:rPr lang="fr-FR" sz="2000" i="1"/>
              <a:t>savoirs</a:t>
            </a:r>
            <a:r>
              <a:rPr lang="fr-FR" sz="2000" i="1">
                <a:ea typeface="Liberation Serif;Times New Roma" pitchFamily="16" charset="0"/>
                <a:cs typeface="Liberation Serif;Times New Roma" pitchFamily="16" charset="0"/>
              </a:rPr>
              <a:t> </a:t>
            </a:r>
            <a:r>
              <a:rPr lang="fr-FR" sz="2000" i="1"/>
              <a:t>à</a:t>
            </a:r>
            <a:r>
              <a:rPr lang="fr-FR" sz="2000" i="1">
                <a:ea typeface="Liberation Serif;Times New Roma" pitchFamily="16" charset="0"/>
                <a:cs typeface="Liberation Serif;Times New Roma" pitchFamily="16" charset="0"/>
              </a:rPr>
              <a:t> </a:t>
            </a:r>
            <a:r>
              <a:rPr lang="fr-FR" sz="2000" i="1"/>
              <a:t>transmettre.</a:t>
            </a:r>
            <a:r>
              <a:rPr lang="fr-FR" sz="2000" i="1">
                <a:ea typeface="Liberation Serif;Times New Roma" pitchFamily="16" charset="0"/>
                <a:cs typeface="Liberation Serif;Times New Roma" pitchFamily="16" charset="0"/>
              </a:rPr>
              <a:t> </a:t>
            </a:r>
            <a:r>
              <a:rPr lang="fr-FR" sz="2000" i="1"/>
              <a:t>Souvent</a:t>
            </a:r>
            <a:r>
              <a:rPr lang="fr-FR" sz="2000" i="1">
                <a:ea typeface="Liberation Serif;Times New Roma" pitchFamily="16" charset="0"/>
                <a:cs typeface="Liberation Serif;Times New Roma" pitchFamily="16" charset="0"/>
              </a:rPr>
              <a:t> </a:t>
            </a:r>
            <a:r>
              <a:rPr lang="fr-FR" sz="2000" i="1"/>
              <a:t>il</a:t>
            </a:r>
            <a:r>
              <a:rPr lang="fr-FR" sz="2000" i="1">
                <a:ea typeface="Liberation Serif;Times New Roma" pitchFamily="16" charset="0"/>
                <a:cs typeface="Liberation Serif;Times New Roma" pitchFamily="16" charset="0"/>
              </a:rPr>
              <a:t> </a:t>
            </a:r>
            <a:r>
              <a:rPr lang="fr-FR" sz="2000" i="1"/>
              <a:t>s'agit</a:t>
            </a:r>
            <a:r>
              <a:rPr lang="fr-FR" sz="2000" i="1">
                <a:ea typeface="Liberation Serif;Times New Roma" pitchFamily="16" charset="0"/>
                <a:cs typeface="Liberation Serif;Times New Roma" pitchFamily="16" charset="0"/>
              </a:rPr>
              <a:t> </a:t>
            </a:r>
            <a:r>
              <a:rPr lang="fr-FR" sz="2000" i="1"/>
              <a:t>du</a:t>
            </a:r>
            <a:r>
              <a:rPr lang="fr-FR" sz="2000" i="1">
                <a:ea typeface="Liberation Serif;Times New Roma" pitchFamily="16" charset="0"/>
                <a:cs typeface="Liberation Serif;Times New Roma" pitchFamily="16" charset="0"/>
              </a:rPr>
              <a:t> </a:t>
            </a:r>
            <a:r>
              <a:rPr lang="fr-FR" sz="2000" i="1"/>
              <a:t>simple</a:t>
            </a:r>
            <a:r>
              <a:rPr lang="fr-FR" sz="2000" i="1">
                <a:ea typeface="Liberation Serif;Times New Roma" pitchFamily="16" charset="0"/>
                <a:cs typeface="Liberation Serif;Times New Roma" pitchFamily="16" charset="0"/>
              </a:rPr>
              <a:t> </a:t>
            </a:r>
            <a:r>
              <a:rPr lang="fr-FR" sz="2000" i="1"/>
              <a:t>au</a:t>
            </a:r>
            <a:r>
              <a:rPr lang="fr-FR" sz="2000" i="1">
                <a:ea typeface="Liberation Serif;Times New Roma" pitchFamily="16" charset="0"/>
                <a:cs typeface="Liberation Serif;Times New Roma" pitchFamily="16" charset="0"/>
              </a:rPr>
              <a:t> </a:t>
            </a:r>
            <a:r>
              <a:rPr lang="fr-FR" sz="2000" i="1"/>
              <a:t>plus</a:t>
            </a:r>
            <a:r>
              <a:rPr lang="fr-FR" sz="2000" i="1">
                <a:ea typeface="Liberation Serif;Times New Roma" pitchFamily="16" charset="0"/>
                <a:cs typeface="Liberation Serif;Times New Roma" pitchFamily="16" charset="0"/>
              </a:rPr>
              <a:t> </a:t>
            </a:r>
            <a:r>
              <a:rPr lang="fr-FR" sz="2000" i="1"/>
              <a:t>compliqué.</a:t>
            </a:r>
            <a:r>
              <a:rPr lang="fr-FR" sz="2000" i="1">
                <a:ea typeface="Liberation Serif;Times New Roma" pitchFamily="16" charset="0"/>
                <a:cs typeface="Liberation Serif;Times New Roma" pitchFamily="16" charset="0"/>
              </a:rPr>
              <a:t> Des progressions sont établies ainsi qu'un programme. Ce programme peut prendre la forme de projet.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485775" y="258763"/>
            <a:ext cx="8747125" cy="1081087"/>
          </a:xfrm>
          <a:ln/>
        </p:spPr>
        <p:txBody>
          <a:bodyPr tIns="33516"/>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a:t>Maîtrise</a:t>
            </a:r>
          </a:p>
        </p:txBody>
      </p:sp>
      <p:sp>
        <p:nvSpPr>
          <p:cNvPr id="9218" name="Rectangle 2"/>
          <p:cNvSpPr>
            <a:spLocks noGrp="1" noChangeArrowheads="1"/>
          </p:cNvSpPr>
          <p:nvPr>
            <p:ph type="body" idx="1"/>
          </p:nvPr>
        </p:nvSpPr>
        <p:spPr>
          <a:xfrm>
            <a:off x="485775" y="1516063"/>
            <a:ext cx="8747125" cy="4276725"/>
          </a:xfrm>
          <a:ln/>
        </p:spPr>
        <p:txBody>
          <a:bodyPr tIns="17640"/>
          <a:lstStyle/>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i="1">
                <a:ea typeface="Liberation Serif;Times New Roma" pitchFamily="16" charset="0"/>
                <a:cs typeface="Liberation Serif;Times New Roma" pitchFamily="16" charset="0"/>
              </a:rPr>
              <a:t>Ce programme s'organise en rythme  : la journée, la semaine, la période, l'année, les années. Dans l'enseignement secondaire, les contraintes d'emploi du temps compliquent formidablement la semaine des élèves. </a:t>
            </a:r>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i="1">
                <a:ea typeface="Liberation Serif;Times New Roma" pitchFamily="16" charset="0"/>
                <a:cs typeface="Liberation Serif;Times New Roma" pitchFamily="16" charset="0"/>
              </a:rPr>
              <a:t>Programme, progression, objectifs, emploi du temps, rythme...on est sur des aspects qu'on </a:t>
            </a:r>
            <a:r>
              <a:rPr lang="fr-FR" sz="2000" i="1" u="sng">
                <a:ea typeface="Liberation Serif;Times New Roma" pitchFamily="16" charset="0"/>
                <a:cs typeface="Liberation Serif;Times New Roma" pitchFamily="16" charset="0"/>
              </a:rPr>
              <a:t>maîtrise</a:t>
            </a:r>
            <a:r>
              <a:rPr lang="fr-FR" sz="2000" i="1">
                <a:ea typeface="Liberation Serif;Times New Roma" pitchFamily="16" charset="0"/>
                <a:cs typeface="Liberation Serif;Times New Roma" pitchFamily="16" charset="0"/>
              </a:rPr>
              <a:t>. Ça peut-être très compliqué mais on maîtrise.</a:t>
            </a:r>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sz="2000" i="1">
                <a:ea typeface="Liberation Serif;Times New Roma" pitchFamily="16" charset="0"/>
                <a:cs typeface="Liberation Serif;Times New Roma" pitchFamily="16" charset="0"/>
              </a:rPr>
              <a:t>Mais simultanément d'autres temporalités sont à l'œuvre – 3-4 ans...- .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85775" y="258763"/>
            <a:ext cx="8747125" cy="1081087"/>
          </a:xfrm>
          <a:ln/>
        </p:spPr>
        <p:txBody>
          <a:bodyPr tIns="33516"/>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a:t>Progrès</a:t>
            </a:r>
          </a:p>
        </p:txBody>
      </p:sp>
      <p:sp>
        <p:nvSpPr>
          <p:cNvPr id="10242" name="Rectangle 2"/>
          <p:cNvSpPr>
            <a:spLocks noGrp="1" noChangeArrowheads="1"/>
          </p:cNvSpPr>
          <p:nvPr>
            <p:ph type="body" idx="1"/>
          </p:nvPr>
        </p:nvSpPr>
        <p:spPr>
          <a:xfrm>
            <a:off x="485775" y="1516063"/>
            <a:ext cx="8747125" cy="4276725"/>
          </a:xfrm>
          <a:ln/>
        </p:spPr>
        <p:txBody>
          <a:bodyPr tIns="17640"/>
          <a:lstStyle/>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000" i="1" u="sng">
                <a:latin typeface="Liberation Serif;Times New Roma" pitchFamily="16" charset="0"/>
              </a:rPr>
              <a:t>Les processus d'altération (les changements), de maturation, de ré-appropriation, sont difficilement modélisables donc peu pris en compte</a:t>
            </a:r>
            <a:r>
              <a:rPr lang="en-US" sz="2000" i="1">
                <a:latin typeface="Liberation Serif;Times New Roma" pitchFamily="16" charset="0"/>
              </a:rPr>
              <a:t>. </a:t>
            </a:r>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000" i="1">
                <a:latin typeface="Liberation Serif;Times New Roma" pitchFamily="16" charset="0"/>
              </a:rPr>
              <a:t>    Le quotidien, les pratiques plus ou moins obscures -ombres et lumières- sont marqués par la </a:t>
            </a:r>
            <a:r>
              <a:rPr lang="en-US" sz="2000">
                <a:latin typeface="Liberation Serif;Times New Roma" pitchFamily="16" charset="0"/>
              </a:rPr>
              <a:t>temporalité</a:t>
            </a:r>
            <a:r>
              <a:rPr lang="en-US" sz="2000" i="1">
                <a:latin typeface="Liberation Serif;Times New Roma" pitchFamily="16" charset="0"/>
              </a:rPr>
              <a:t> qui altère, qui engendre du désordre. Il s'agit de critiquer une croyance : </a:t>
            </a:r>
          </a:p>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000" b="1" i="1">
                <a:latin typeface="Liberation Serif;Times New Roma" pitchFamily="16" charset="0"/>
              </a:rPr>
              <a:t>non, le progrès n'est pas inéluctable</a:t>
            </a:r>
            <a:r>
              <a:rPr lang="en-US" sz="2000" i="1">
                <a:latin typeface="Liberation Serif;Times New Roma" pitchFamily="16" charset="0"/>
              </a:rPr>
              <a:t>. </a:t>
            </a:r>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000" i="1">
                <a:latin typeface="Liberation Serif;Times New Roma" pitchFamily="16" charset="0"/>
              </a:rPr>
              <a:t>Concernant la vie psychique, une fois un stade passé, la chose serait acquise, sans retour. Non, le passé est toujours, là,  au travail (Cifali). En ce qui concerne les apprentissages, il n'y a pas de linéarité. L'image du sommet à atteindre, du mur qui se construit pierre à pierre sont à questionner. On peut penser que l'apprentissage traverse des moments de régression, on peut aussi penser que les étapes, les épreuves passées sont toujours là et que des représentations, des façons d'être, de faire peuvent </a:t>
            </a:r>
            <a:r>
              <a:rPr lang="en-US" sz="2000" i="1" u="sng">
                <a:latin typeface="Liberation Serif;Times New Roma" pitchFamily="16" charset="0"/>
              </a:rPr>
              <a:t>travailler le présent</a:t>
            </a:r>
            <a:r>
              <a:rPr lang="en-US" sz="2000" i="1">
                <a:latin typeface="Liberation Serif;Times New Roma" pitchFamily="16" charset="0"/>
              </a:rPr>
              <a:t> et ressurgir.</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485775" y="303213"/>
            <a:ext cx="8747125" cy="992187"/>
          </a:xfrm>
          <a:ln/>
        </p:spPr>
        <p:txBody>
          <a:bodyPr tIns="33516"/>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fr-FR"/>
              <a:t>Le temps passe...</a:t>
            </a:r>
          </a:p>
        </p:txBody>
      </p:sp>
      <p:sp>
        <p:nvSpPr>
          <p:cNvPr id="11266" name="Rectangle 2"/>
          <p:cNvSpPr>
            <a:spLocks noGrp="1" noChangeArrowheads="1"/>
          </p:cNvSpPr>
          <p:nvPr>
            <p:ph type="body" idx="1"/>
          </p:nvPr>
        </p:nvSpPr>
        <p:spPr>
          <a:xfrm>
            <a:off x="485775" y="1516063"/>
            <a:ext cx="8747125" cy="4276725"/>
          </a:xfrm>
          <a:ln/>
        </p:spPr>
        <p:txBody>
          <a:bodyPr tIns="17640"/>
          <a:lstStyle/>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endParaRPr lang="en-US" sz="2000" b="1" i="1">
              <a:latin typeface="Liberation Serif;Times New Roma" pitchFamily="16" charset="0"/>
            </a:endParaRPr>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000" b="1" i="1">
                <a:latin typeface="Liberation Serif;Times New Roma" pitchFamily="16" charset="0"/>
              </a:rPr>
              <a:t>    La distinction affectif / cognitif </a:t>
            </a:r>
            <a:r>
              <a:rPr lang="en-US" sz="2000" i="1">
                <a:latin typeface="Liberation Serif;Times New Roma" pitchFamily="16" charset="0"/>
              </a:rPr>
              <a:t>imprègne la pensée pédagogique. Les élèves sont priés de laisser leurs « affects » à la porte de la salle de classe. Ce qui est un moindre mal, ces affects sont parfois pris en compte pour être instrumentalisés. Quoi qu'il en soit les âges de la vie conditionnent, influe les apprentissages, la formation. Pour avoir travaillé avec des enfants et des </a:t>
            </a:r>
            <a:r>
              <a:rPr lang="en-US" sz="2000" i="1" u="sng">
                <a:latin typeface="Liberation Serif;Times New Roma" pitchFamily="16" charset="0"/>
              </a:rPr>
              <a:t>adolescents</a:t>
            </a:r>
            <a:r>
              <a:rPr lang="en-US" sz="2000" i="1">
                <a:latin typeface="Liberation Serif;Times New Roma" pitchFamily="16" charset="0"/>
              </a:rPr>
              <a:t>, je peux avancer que le </a:t>
            </a:r>
            <a:r>
              <a:rPr lang="en-US" sz="2000" b="1" i="1">
                <a:latin typeface="Liberation Serif;Times New Roma" pitchFamily="16" charset="0"/>
              </a:rPr>
              <a:t>rapport au savoir</a:t>
            </a:r>
            <a:r>
              <a:rPr lang="en-US" sz="2000" i="1">
                <a:latin typeface="Liberation Serif;Times New Roma" pitchFamily="16" charset="0"/>
              </a:rPr>
              <a:t> est différent. </a:t>
            </a:r>
          </a:p>
          <a:p>
            <a:pPr algn="jus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en-US" sz="2000" i="1">
                <a:latin typeface="Liberation Serif;Times New Roma" pitchFamily="16" charset="0"/>
              </a:rPr>
              <a:t>   En ULIS -avec des adolescents - lorsque je travaille une notion je ne peux pas faire comme si c'était le première fois qu'ils voient ça. Pour certains, 7 ou 8 ans en classe spécialisée auront usé quelques méthodes.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hème Office">
      <a:majorFont>
        <a:latin typeface="Arial"/>
        <a:ea typeface="Lucida Sans Unicode"/>
        <a:cs typeface="Lucida Sans Unicode"/>
      </a:majorFont>
      <a:minorFont>
        <a:latin typeface="Arial"/>
        <a:ea typeface="Lucida Sans Unicode"/>
        <a:cs typeface="Lucida Sans Unicod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defRPr>
        </a:defPPr>
      </a:lstStyle>
    </a:lnDef>
  </a:objectDefaults>
  <a:extraClrSchemeLst>
    <a:extraClrScheme>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èm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èm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èm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689</Words>
  <Application>Microsoft Office PowerPoint</Application>
  <PresentationFormat>Personnalisé</PresentationFormat>
  <Paragraphs>73</Paragraphs>
  <Slides>15</Slides>
  <Notes>15</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15</vt:i4>
      </vt:variant>
    </vt:vector>
  </HeadingPairs>
  <TitlesOfParts>
    <vt:vector size="20" baseType="lpstr">
      <vt:lpstr>Times New Roman</vt:lpstr>
      <vt:lpstr>Arial</vt:lpstr>
      <vt:lpstr>Lucida Sans Unicode</vt:lpstr>
      <vt:lpstr>Liberation Serif;Times New Roma</vt:lpstr>
      <vt:lpstr>Thème Office</vt:lpstr>
      <vt:lpstr>Pratique accentuée et temporalité Retour sur expérience </vt:lpstr>
      <vt:lpstr>Ces années-là</vt:lpstr>
      <vt:lpstr>Intelligences multiples</vt:lpstr>
      <vt:lpstr>Y être passé</vt:lpstr>
      <vt:lpstr>Parcours</vt:lpstr>
      <vt:lpstr>Commentaires</vt:lpstr>
      <vt:lpstr>Maîtrise</vt:lpstr>
      <vt:lpstr>Progrès</vt:lpstr>
      <vt:lpstr>Le temps passe...</vt:lpstr>
      <vt:lpstr>Deux logiques</vt:lpstr>
      <vt:lpstr>Pour l'élève</vt:lpstr>
      <vt:lpstr>Pour le pédagogue</vt:lpstr>
      <vt:lpstr>Patience...</vt:lpstr>
      <vt:lpstr>Une formation continue longue</vt:lpstr>
      <vt:lpstr>Une pédagogie de l'expression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Pratique accentuée et temporalité Retour sur expérience </dc:title>
  <dc:creator>Dominik</dc:creator>
  <cp:lastModifiedBy>Dominik</cp:lastModifiedBy>
  <cp:revision>10</cp:revision>
  <cp:lastPrinted>1601-01-01T00:00:00Z</cp:lastPrinted>
  <dcterms:created xsi:type="dcterms:W3CDTF">2012-10-02T09:45:06Z</dcterms:created>
  <dcterms:modified xsi:type="dcterms:W3CDTF">2013-03-13T10:10:34Z</dcterms:modified>
</cp:coreProperties>
</file>