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16"/>
  </p:notesMasterIdLst>
  <p:sldIdLst>
    <p:sldId id="256" r:id="rId2"/>
    <p:sldId id="262" r:id="rId3"/>
    <p:sldId id="257" r:id="rId4"/>
    <p:sldId id="277" r:id="rId5"/>
    <p:sldId id="258" r:id="rId6"/>
    <p:sldId id="278" r:id="rId7"/>
    <p:sldId id="259" r:id="rId8"/>
    <p:sldId id="260" r:id="rId9"/>
    <p:sldId id="261" r:id="rId10"/>
    <p:sldId id="263" r:id="rId11"/>
    <p:sldId id="280" r:id="rId12"/>
    <p:sldId id="281" r:id="rId13"/>
    <p:sldId id="264" r:id="rId14"/>
    <p:sldId id="265" r:id="rId15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9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FEBF74-4275-416A-94CF-72F301B8D3D7}" type="doc">
      <dgm:prSet loTypeId="urn:microsoft.com/office/officeart/2005/8/layout/StepDownProcess" loCatId="process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fr-FR"/>
        </a:p>
      </dgm:t>
    </dgm:pt>
    <dgm:pt modelId="{9D15A71C-A87F-4B25-A4B8-ADD817A2ECE0}">
      <dgm:prSet phldrT="[Texte]"/>
      <dgm:spPr>
        <a:solidFill>
          <a:schemeClr val="tx1">
            <a:lumMod val="95000"/>
          </a:schemeClr>
        </a:solidFill>
      </dgm:spPr>
      <dgm:t>
        <a:bodyPr/>
        <a:lstStyle/>
        <a:p>
          <a:r>
            <a:rPr lang="fr-FR" dirty="0" smtClean="0">
              <a:solidFill>
                <a:srgbClr val="FF0000"/>
              </a:solidFill>
            </a:rPr>
            <a:t>Communauté(s ) émergente(s ) &amp; Communautés  à intérêts émergents</a:t>
          </a:r>
          <a:endParaRPr lang="fr-FR" dirty="0">
            <a:solidFill>
              <a:srgbClr val="FF0000"/>
            </a:solidFill>
          </a:endParaRPr>
        </a:p>
      </dgm:t>
    </dgm:pt>
    <dgm:pt modelId="{E1C74AE8-723C-49D6-989C-E13769E26133}" type="parTrans" cxnId="{D3D8A24B-5C53-4FE8-AFCF-AD65AF301ECC}">
      <dgm:prSet/>
      <dgm:spPr/>
      <dgm:t>
        <a:bodyPr/>
        <a:lstStyle/>
        <a:p>
          <a:endParaRPr lang="fr-FR"/>
        </a:p>
      </dgm:t>
    </dgm:pt>
    <dgm:pt modelId="{FC31FC80-7F67-4BE8-AAC4-C8D4EDD2A899}" type="sibTrans" cxnId="{D3D8A24B-5C53-4FE8-AFCF-AD65AF301ECC}">
      <dgm:prSet/>
      <dgm:spPr/>
      <dgm:t>
        <a:bodyPr/>
        <a:lstStyle/>
        <a:p>
          <a:endParaRPr lang="fr-FR"/>
        </a:p>
      </dgm:t>
    </dgm:pt>
    <dgm:pt modelId="{F78B45A9-BEC0-4056-8BD2-64CF6BEF027F}">
      <dgm:prSet phldrT="[Texte]"/>
      <dgm:spPr>
        <a:solidFill>
          <a:schemeClr val="tx2"/>
        </a:solidFill>
      </dgm:spPr>
      <dgm:t>
        <a:bodyPr/>
        <a:lstStyle/>
        <a:p>
          <a:r>
            <a:rPr lang="fr-FR" dirty="0" smtClean="0">
              <a:solidFill>
                <a:schemeClr val="bg1"/>
              </a:solidFill>
            </a:rPr>
            <a:t>Pratiques informationnelles déclarées /engagées /projetées</a:t>
          </a:r>
          <a:endParaRPr lang="fr-FR" dirty="0">
            <a:solidFill>
              <a:schemeClr val="bg1"/>
            </a:solidFill>
          </a:endParaRPr>
        </a:p>
      </dgm:t>
    </dgm:pt>
    <dgm:pt modelId="{8145176D-37EA-4B58-92E4-6158CABCEA68}" type="parTrans" cxnId="{F2945669-40A3-48CB-BAB6-215752978472}">
      <dgm:prSet/>
      <dgm:spPr/>
      <dgm:t>
        <a:bodyPr/>
        <a:lstStyle/>
        <a:p>
          <a:endParaRPr lang="fr-FR"/>
        </a:p>
      </dgm:t>
    </dgm:pt>
    <dgm:pt modelId="{C674369C-AD51-40CD-A8D5-B61F8D9001DE}" type="sibTrans" cxnId="{F2945669-40A3-48CB-BAB6-215752978472}">
      <dgm:prSet/>
      <dgm:spPr/>
      <dgm:t>
        <a:bodyPr/>
        <a:lstStyle/>
        <a:p>
          <a:endParaRPr lang="fr-FR"/>
        </a:p>
      </dgm:t>
    </dgm:pt>
    <dgm:pt modelId="{6440F967-019E-483C-B4E8-7CC6F092D17A}">
      <dgm:prSet phldrT="[Texte]"/>
      <dgm:spPr/>
      <dgm:t>
        <a:bodyPr/>
        <a:lstStyle/>
        <a:p>
          <a:r>
            <a:rPr lang="fr-FR" dirty="0" smtClean="0">
              <a:solidFill>
                <a:srgbClr val="7030A0"/>
              </a:solidFill>
            </a:rPr>
            <a:t>Formation / ressources </a:t>
          </a:r>
          <a:r>
            <a:rPr lang="fr-FR" dirty="0" err="1" smtClean="0">
              <a:solidFill>
                <a:srgbClr val="7030A0"/>
              </a:solidFill>
            </a:rPr>
            <a:t>didactisées</a:t>
          </a:r>
          <a:endParaRPr lang="fr-FR" dirty="0">
            <a:solidFill>
              <a:srgbClr val="7030A0"/>
            </a:solidFill>
          </a:endParaRPr>
        </a:p>
      </dgm:t>
    </dgm:pt>
    <dgm:pt modelId="{C718C30E-FA8B-453F-8EEE-C4BC238EE90E}" type="parTrans" cxnId="{8F0EDA49-3487-4AC3-9BEA-4BD79B0089F1}">
      <dgm:prSet/>
      <dgm:spPr/>
      <dgm:t>
        <a:bodyPr/>
        <a:lstStyle/>
        <a:p>
          <a:endParaRPr lang="fr-FR"/>
        </a:p>
      </dgm:t>
    </dgm:pt>
    <dgm:pt modelId="{0F630784-118C-4F15-ACC8-3BBE45A6217F}" type="sibTrans" cxnId="{8F0EDA49-3487-4AC3-9BEA-4BD79B0089F1}">
      <dgm:prSet/>
      <dgm:spPr/>
      <dgm:t>
        <a:bodyPr/>
        <a:lstStyle/>
        <a:p>
          <a:endParaRPr lang="fr-FR"/>
        </a:p>
      </dgm:t>
    </dgm:pt>
    <dgm:pt modelId="{4CE92828-87EC-4DBB-A69F-027053EB368F}" type="pres">
      <dgm:prSet presAssocID="{3AFEBF74-4275-416A-94CF-72F301B8D3D7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fr-FR"/>
        </a:p>
      </dgm:t>
    </dgm:pt>
    <dgm:pt modelId="{CE82F243-CFBD-421E-997B-992E20586386}" type="pres">
      <dgm:prSet presAssocID="{9D15A71C-A87F-4B25-A4B8-ADD817A2ECE0}" presName="composite" presStyleCnt="0"/>
      <dgm:spPr/>
    </dgm:pt>
    <dgm:pt modelId="{65CD9D80-F33A-440C-8795-991097893CD6}" type="pres">
      <dgm:prSet presAssocID="{9D15A71C-A87F-4B25-A4B8-ADD817A2ECE0}" presName="bentUpArrow1" presStyleLbl="alignImgPlace1" presStyleIdx="0" presStyleCnt="2" custLinFactNeighborX="17881" custLinFactNeighborY="-31885"/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fr-FR"/>
        </a:p>
      </dgm:t>
    </dgm:pt>
    <dgm:pt modelId="{89D1D538-EC30-4FAE-9C1A-EFFD6E0CAEC5}" type="pres">
      <dgm:prSet presAssocID="{9D15A71C-A87F-4B25-A4B8-ADD817A2ECE0}" presName="ParentText" presStyleLbl="node1" presStyleIdx="0" presStyleCnt="3" custLinFactNeighborX="-73331" custLinFactNeighborY="-188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107A437-1A7E-48A0-A059-82074224DA30}" type="pres">
      <dgm:prSet presAssocID="{9D15A71C-A87F-4B25-A4B8-ADD817A2ECE0}" presName="ChildText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E25E1D56-10E1-4054-9BE0-43DE4A007D64}" type="pres">
      <dgm:prSet presAssocID="{FC31FC80-7F67-4BE8-AAC4-C8D4EDD2A899}" presName="sibTrans" presStyleCnt="0"/>
      <dgm:spPr/>
    </dgm:pt>
    <dgm:pt modelId="{40AA5BE4-50FC-47BB-99D8-D173D2BA5EEB}" type="pres">
      <dgm:prSet presAssocID="{F78B45A9-BEC0-4056-8BD2-64CF6BEF027F}" presName="composite" presStyleCnt="0"/>
      <dgm:spPr/>
    </dgm:pt>
    <dgm:pt modelId="{7A287F59-3165-4FA3-8EFA-51ACEBF546AD}" type="pres">
      <dgm:prSet presAssocID="{F78B45A9-BEC0-4056-8BD2-64CF6BEF027F}" presName="bentUpArrow1" presStyleLbl="alignImgPlace1" presStyleIdx="1" presStyleCnt="2" custLinFactX="15635" custLinFactNeighborX="100000" custLinFactNeighborY="-11871"/>
      <dgm:spPr>
        <a:solidFill>
          <a:schemeClr val="accent4">
            <a:lumMod val="75000"/>
          </a:schemeClr>
        </a:solidFill>
      </dgm:spPr>
      <dgm:t>
        <a:bodyPr/>
        <a:lstStyle/>
        <a:p>
          <a:endParaRPr lang="fr-FR"/>
        </a:p>
      </dgm:t>
    </dgm:pt>
    <dgm:pt modelId="{518D6E63-E801-4118-8214-E0DD219501BB}" type="pres">
      <dgm:prSet presAssocID="{F78B45A9-BEC0-4056-8BD2-64CF6BEF027F}" presName="ParentText" presStyleLbl="node1" presStyleIdx="1" presStyleCnt="3" custLinFactNeighborX="10845" custLinFactNeighborY="302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A2A4079-C364-44A6-A5E8-D48C21342744}" type="pres">
      <dgm:prSet presAssocID="{F78B45A9-BEC0-4056-8BD2-64CF6BEF027F}" presName="ChildText" presStyleLbl="revTx" presStyleIdx="1" presStyleCnt="2" custFlipHor="1" custScaleX="8494" custScaleY="919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21EFFEF-1DAE-4CF0-BC1B-D50291AD7132}" type="pres">
      <dgm:prSet presAssocID="{C674369C-AD51-40CD-A8D5-B61F8D9001DE}" presName="sibTrans" presStyleCnt="0"/>
      <dgm:spPr/>
    </dgm:pt>
    <dgm:pt modelId="{4BC56E29-2E50-4CDC-920E-086CA0ABD768}" type="pres">
      <dgm:prSet presAssocID="{6440F967-019E-483C-B4E8-7CC6F092D17A}" presName="composite" presStyleCnt="0"/>
      <dgm:spPr/>
    </dgm:pt>
    <dgm:pt modelId="{7A0F01FC-CBCD-4B21-9FCB-0E47B972C0E0}" type="pres">
      <dgm:prSet presAssocID="{6440F967-019E-483C-B4E8-7CC6F092D17A}" presName="ParentText" presStyleLbl="node1" presStyleIdx="2" presStyleCnt="3" custLinFactNeighborX="96609" custLinFactNeighborY="830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F6686EB-E216-493C-B16A-EF148261280E}" type="presOf" srcId="{F78B45A9-BEC0-4056-8BD2-64CF6BEF027F}" destId="{518D6E63-E801-4118-8214-E0DD219501BB}" srcOrd="0" destOrd="0" presId="urn:microsoft.com/office/officeart/2005/8/layout/StepDownProcess"/>
    <dgm:cxn modelId="{25E44D4D-5E32-4A81-AD2F-93B4AAC5BFD3}" type="presOf" srcId="{9D15A71C-A87F-4B25-A4B8-ADD817A2ECE0}" destId="{89D1D538-EC30-4FAE-9C1A-EFFD6E0CAEC5}" srcOrd="0" destOrd="0" presId="urn:microsoft.com/office/officeart/2005/8/layout/StepDownProcess"/>
    <dgm:cxn modelId="{262A333F-1B1F-4D1E-849C-3F66D7265237}" type="presOf" srcId="{3AFEBF74-4275-416A-94CF-72F301B8D3D7}" destId="{4CE92828-87EC-4DBB-A69F-027053EB368F}" srcOrd="0" destOrd="0" presId="urn:microsoft.com/office/officeart/2005/8/layout/StepDownProcess"/>
    <dgm:cxn modelId="{D3D8A24B-5C53-4FE8-AFCF-AD65AF301ECC}" srcId="{3AFEBF74-4275-416A-94CF-72F301B8D3D7}" destId="{9D15A71C-A87F-4B25-A4B8-ADD817A2ECE0}" srcOrd="0" destOrd="0" parTransId="{E1C74AE8-723C-49D6-989C-E13769E26133}" sibTransId="{FC31FC80-7F67-4BE8-AAC4-C8D4EDD2A899}"/>
    <dgm:cxn modelId="{F0CCADC3-4B1E-4CE1-B0F8-CF98FC017953}" type="presOf" srcId="{6440F967-019E-483C-B4E8-7CC6F092D17A}" destId="{7A0F01FC-CBCD-4B21-9FCB-0E47B972C0E0}" srcOrd="0" destOrd="0" presId="urn:microsoft.com/office/officeart/2005/8/layout/StepDownProcess"/>
    <dgm:cxn modelId="{F2945669-40A3-48CB-BAB6-215752978472}" srcId="{3AFEBF74-4275-416A-94CF-72F301B8D3D7}" destId="{F78B45A9-BEC0-4056-8BD2-64CF6BEF027F}" srcOrd="1" destOrd="0" parTransId="{8145176D-37EA-4B58-92E4-6158CABCEA68}" sibTransId="{C674369C-AD51-40CD-A8D5-B61F8D9001DE}"/>
    <dgm:cxn modelId="{8F0EDA49-3487-4AC3-9BEA-4BD79B0089F1}" srcId="{3AFEBF74-4275-416A-94CF-72F301B8D3D7}" destId="{6440F967-019E-483C-B4E8-7CC6F092D17A}" srcOrd="2" destOrd="0" parTransId="{C718C30E-FA8B-453F-8EEE-C4BC238EE90E}" sibTransId="{0F630784-118C-4F15-ACC8-3BBE45A6217F}"/>
    <dgm:cxn modelId="{0F7CD8ED-775F-42BB-9794-155BD2CFCFCD}" type="presParOf" srcId="{4CE92828-87EC-4DBB-A69F-027053EB368F}" destId="{CE82F243-CFBD-421E-997B-992E20586386}" srcOrd="0" destOrd="0" presId="urn:microsoft.com/office/officeart/2005/8/layout/StepDownProcess"/>
    <dgm:cxn modelId="{40BD4022-AD2B-4FDA-8F4D-20DE6AF55C93}" type="presParOf" srcId="{CE82F243-CFBD-421E-997B-992E20586386}" destId="{65CD9D80-F33A-440C-8795-991097893CD6}" srcOrd="0" destOrd="0" presId="urn:microsoft.com/office/officeart/2005/8/layout/StepDownProcess"/>
    <dgm:cxn modelId="{6C63E13F-4D29-48D9-A713-CC371E26370B}" type="presParOf" srcId="{CE82F243-CFBD-421E-997B-992E20586386}" destId="{89D1D538-EC30-4FAE-9C1A-EFFD6E0CAEC5}" srcOrd="1" destOrd="0" presId="urn:microsoft.com/office/officeart/2005/8/layout/StepDownProcess"/>
    <dgm:cxn modelId="{D111AB9F-5E84-45B5-BF09-389C4D47C255}" type="presParOf" srcId="{CE82F243-CFBD-421E-997B-992E20586386}" destId="{0107A437-1A7E-48A0-A059-82074224DA30}" srcOrd="2" destOrd="0" presId="urn:microsoft.com/office/officeart/2005/8/layout/StepDownProcess"/>
    <dgm:cxn modelId="{8C58D696-EAF1-4EC1-A631-CCCE950E8A38}" type="presParOf" srcId="{4CE92828-87EC-4DBB-A69F-027053EB368F}" destId="{E25E1D56-10E1-4054-9BE0-43DE4A007D64}" srcOrd="1" destOrd="0" presId="urn:microsoft.com/office/officeart/2005/8/layout/StepDownProcess"/>
    <dgm:cxn modelId="{ED54AAE6-6373-44E3-9890-49DD93A67DDB}" type="presParOf" srcId="{4CE92828-87EC-4DBB-A69F-027053EB368F}" destId="{40AA5BE4-50FC-47BB-99D8-D173D2BA5EEB}" srcOrd="2" destOrd="0" presId="urn:microsoft.com/office/officeart/2005/8/layout/StepDownProcess"/>
    <dgm:cxn modelId="{82A6E4EB-1945-4B95-97FD-D3216583F919}" type="presParOf" srcId="{40AA5BE4-50FC-47BB-99D8-D173D2BA5EEB}" destId="{7A287F59-3165-4FA3-8EFA-51ACEBF546AD}" srcOrd="0" destOrd="0" presId="urn:microsoft.com/office/officeart/2005/8/layout/StepDownProcess"/>
    <dgm:cxn modelId="{6E151D57-4E70-4C87-B892-A439F4CB4DDA}" type="presParOf" srcId="{40AA5BE4-50FC-47BB-99D8-D173D2BA5EEB}" destId="{518D6E63-E801-4118-8214-E0DD219501BB}" srcOrd="1" destOrd="0" presId="urn:microsoft.com/office/officeart/2005/8/layout/StepDownProcess"/>
    <dgm:cxn modelId="{9E5F76C9-1C57-41C8-9600-4F6C25860A84}" type="presParOf" srcId="{40AA5BE4-50FC-47BB-99D8-D173D2BA5EEB}" destId="{4A2A4079-C364-44A6-A5E8-D48C21342744}" srcOrd="2" destOrd="0" presId="urn:microsoft.com/office/officeart/2005/8/layout/StepDownProcess"/>
    <dgm:cxn modelId="{A560C919-A41F-4359-878D-A4B725EB85F9}" type="presParOf" srcId="{4CE92828-87EC-4DBB-A69F-027053EB368F}" destId="{821EFFEF-1DAE-4CF0-BC1B-D50291AD7132}" srcOrd="3" destOrd="0" presId="urn:microsoft.com/office/officeart/2005/8/layout/StepDownProcess"/>
    <dgm:cxn modelId="{875C15AC-D81D-4BB1-BA41-88B026B31CEC}" type="presParOf" srcId="{4CE92828-87EC-4DBB-A69F-027053EB368F}" destId="{4BC56E29-2E50-4CDC-920E-086CA0ABD768}" srcOrd="4" destOrd="0" presId="urn:microsoft.com/office/officeart/2005/8/layout/StepDownProcess"/>
    <dgm:cxn modelId="{97B61A5E-3EF9-4418-BEE3-F23BBCD9E01C}" type="presParOf" srcId="{4BC56E29-2E50-4CDC-920E-086CA0ABD768}" destId="{7A0F01FC-CBCD-4B21-9FCB-0E47B972C0E0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B0D0B88-9FA0-4886-8CC9-DA8B0A1778A6}" type="datetimeFigureOut">
              <a:rPr lang="fr-FR"/>
              <a:pPr>
                <a:defRPr/>
              </a:pPr>
              <a:t>01/10/2012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ECB1934-7248-4BEF-A787-510CC54F28E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7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12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lipse 13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28" name="Titr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7" name="Espace réservé de la date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5B967-490E-449B-87BE-C0B4BB0FD6D7}" type="datetime1">
              <a:rPr lang="fr-FR"/>
              <a:pPr>
                <a:defRPr/>
              </a:pPr>
              <a:t>01/10/2012</a:t>
            </a:fld>
            <a:endParaRPr lang="fr-FR"/>
          </a:p>
        </p:txBody>
      </p:sp>
      <p:sp>
        <p:nvSpPr>
          <p:cNvPr id="8" name="Espace réservé du numéro de diapositiv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9EA71-E83B-4309-8D37-F9E0621A40B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0" name="Espace réservé du pied de pag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IDEKI / Nancy 21 septembre 2012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42BA6-ABAD-4030-B443-2C50F748B040}" type="datetime1">
              <a:rPr lang="fr-FR"/>
              <a:pPr>
                <a:defRPr/>
              </a:pPr>
              <a:t>01/10/2012</a:t>
            </a:fld>
            <a:endParaRPr lang="fr-FR"/>
          </a:p>
        </p:txBody>
      </p:sp>
      <p:sp>
        <p:nvSpPr>
          <p:cNvPr id="5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IDEKI / Nancy 21 septembre 2012</a:t>
            </a:r>
          </a:p>
        </p:txBody>
      </p:sp>
      <p:sp>
        <p:nvSpPr>
          <p:cNvPr id="6" name="Espace réservé du numéro de diapositiv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CCBE6-660C-4F38-8133-F092BD4D1F4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CF1E8-70FC-4332-945A-70381A59E012}" type="datetime1">
              <a:rPr lang="fr-FR"/>
              <a:pPr>
                <a:defRPr/>
              </a:pPr>
              <a:t>01/10/2012</a:t>
            </a:fld>
            <a:endParaRPr lang="fr-FR"/>
          </a:p>
        </p:txBody>
      </p:sp>
      <p:sp>
        <p:nvSpPr>
          <p:cNvPr id="5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IDEKI / Nancy 21 septembre 2012</a:t>
            </a:r>
          </a:p>
        </p:txBody>
      </p:sp>
      <p:sp>
        <p:nvSpPr>
          <p:cNvPr id="6" name="Espace réservé du numéro de diapositiv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7EC1A-A155-42C2-A658-72757464AA4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4" name="Espace réservé de la date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6B50D-CA19-4654-92E5-4D626D6B3C08}" type="datetime1">
              <a:rPr lang="fr-FR"/>
              <a:pPr>
                <a:defRPr/>
              </a:pPr>
              <a:t>01/10/2012</a:t>
            </a:fld>
            <a:endParaRPr lang="fr-FR"/>
          </a:p>
        </p:txBody>
      </p:sp>
      <p:sp>
        <p:nvSpPr>
          <p:cNvPr id="5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IDEKI / Nancy 21 septembre 2012</a:t>
            </a:r>
          </a:p>
        </p:txBody>
      </p:sp>
      <p:sp>
        <p:nvSpPr>
          <p:cNvPr id="6" name="Espace réservé du numéro de diapositiv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8A9D2-3A90-4C48-A37D-CCD2F3F3A70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6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8F88C-F690-414A-BFE4-B0D345BF85B2}" type="datetime1">
              <a:rPr lang="fr-FR"/>
              <a:pPr>
                <a:defRPr/>
              </a:pPr>
              <a:t>01/10/2012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IDEKI / Nancy 21 septembre 2012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D8D02-1A4B-41B7-9366-4F0D0C125BE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62764-EB46-43EC-9CE0-80B4672636FB}" type="datetime1">
              <a:rPr lang="fr-FR"/>
              <a:pPr>
                <a:defRPr/>
              </a:pPr>
              <a:t>01/10/2012</a:t>
            </a:fld>
            <a:endParaRPr lang="fr-FR"/>
          </a:p>
        </p:txBody>
      </p:sp>
      <p:sp>
        <p:nvSpPr>
          <p:cNvPr id="6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IDEKI / Nancy 21 septembre 2012</a:t>
            </a:r>
          </a:p>
        </p:txBody>
      </p:sp>
      <p:sp>
        <p:nvSpPr>
          <p:cNvPr id="7" name="Espace réservé du numéro de diapositiv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3BE70-51AA-4920-9A86-78E736F7BF3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cteur droit 9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16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32" name="Espace réservé du contenu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34" name="Espace réservé du contenu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06724-8077-4926-9C18-C3ECE2F0F98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0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IDEKI / Nancy 21 septembre 2012</a:t>
            </a:r>
          </a:p>
        </p:txBody>
      </p:sp>
      <p:sp>
        <p:nvSpPr>
          <p:cNvPr id="11" name="Espace réservé de la date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962DB-0EF7-45DC-8DF8-C5CEE1113443}" type="datetime1">
              <a:rPr lang="fr-FR"/>
              <a:pPr>
                <a:defRPr/>
              </a:pPr>
              <a:t>01/10/2012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34DE9-2679-479C-B792-22999B89CF2C}" type="datetime1">
              <a:rPr lang="fr-FR"/>
              <a:pPr>
                <a:defRPr/>
              </a:pPr>
              <a:t>01/10/2012</a:t>
            </a:fld>
            <a:endParaRPr lang="fr-FR"/>
          </a:p>
        </p:txBody>
      </p:sp>
      <p:sp>
        <p:nvSpPr>
          <p:cNvPr id="4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IDEKI / Nancy 21 septembre 2012</a:t>
            </a:r>
          </a:p>
        </p:txBody>
      </p:sp>
      <p:sp>
        <p:nvSpPr>
          <p:cNvPr id="5" name="Espace réservé du numéro de diapositiv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BCF0B-8E9B-4ACE-BDD8-CD205C749AE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297AB-F0EC-48BC-BF78-4243104E1431}" type="datetime1">
              <a:rPr lang="fr-FR"/>
              <a:pPr>
                <a:defRPr/>
              </a:pPr>
              <a:t>01/10/2012</a:t>
            </a:fld>
            <a:endParaRPr lang="fr-FR"/>
          </a:p>
        </p:txBody>
      </p:sp>
      <p:sp>
        <p:nvSpPr>
          <p:cNvPr id="3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IDEKI / Nancy 21 septembre 2012</a:t>
            </a:r>
          </a:p>
        </p:txBody>
      </p:sp>
      <p:sp>
        <p:nvSpPr>
          <p:cNvPr id="4" name="Espace réservé du numéro de diapositiv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B9279-D88C-4A95-9B6E-AA83249EBC5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ce réservé du contenu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31" name="Titr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5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ECE9E-12AC-4C6B-8022-3A547280FF06}" type="datetime1">
              <a:rPr lang="fr-FR"/>
              <a:pPr>
                <a:defRPr/>
              </a:pPr>
              <a:t>01/10/2012</a:t>
            </a:fld>
            <a:endParaRPr lang="fr-FR"/>
          </a:p>
        </p:txBody>
      </p:sp>
      <p:sp>
        <p:nvSpPr>
          <p:cNvPr id="6" name="Espace réservé du numéro de diapositiv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11719-98D7-4994-A907-2B567C01E44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7" name="Espace réservé du pied de page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IDEKI / Nancy 21 septembre 2012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16CEA-1080-4A1B-AC6A-12E604DD16D7}" type="datetime1">
              <a:rPr lang="fr-FR"/>
              <a:pPr>
                <a:defRPr/>
              </a:pPr>
              <a:t>01/10/2012</a:t>
            </a:fld>
            <a:endParaRPr lang="fr-FR"/>
          </a:p>
        </p:txBody>
      </p:sp>
      <p:sp>
        <p:nvSpPr>
          <p:cNvPr id="6" name="Espace réservé du numéro de diapositiv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960F0-F329-423A-A966-404B000C6C8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7" name="Espace réservé du pied de page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IDEKI / Nancy 21 septembre 2012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exte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1C1560E0-AF76-462C-BC2A-666E8F2075E9}" type="datetime1">
              <a:rPr lang="fr-FR"/>
              <a:pPr>
                <a:defRPr/>
              </a:pPr>
              <a:t>01/10/2012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FR"/>
              <a:t>IDEKI / Nancy 21 septembre 2012</a:t>
            </a:r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23E6B8F5-17C8-4266-9826-8A783632A8B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8" r:id="rId1"/>
    <p:sldLayoutId id="2147483707" r:id="rId2"/>
    <p:sldLayoutId id="2147483709" r:id="rId3"/>
    <p:sldLayoutId id="2147483706" r:id="rId4"/>
    <p:sldLayoutId id="2147483710" r:id="rId5"/>
    <p:sldLayoutId id="2147483705" r:id="rId6"/>
    <p:sldLayoutId id="2147483704" r:id="rId7"/>
    <p:sldLayoutId id="2147483711" r:id="rId8"/>
    <p:sldLayoutId id="2147483712" r:id="rId9"/>
    <p:sldLayoutId id="2147483703" r:id="rId10"/>
    <p:sldLayoutId id="2147483702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ms-bordeaux.fr/IMS/index.php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gccpa.u-bordeaux4.fr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mailto:vincent.liquete@ims-bordeaux.f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coloinfo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57200" y="3700463"/>
            <a:ext cx="8305800" cy="1143000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fr-FR" dirty="0" smtClean="0">
                <a:solidFill>
                  <a:schemeClr val="bg1"/>
                </a:solidFill>
              </a:rPr>
              <a:t>le secteur de l’architecture éco-constructive en Aquitaine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fr-FR" dirty="0" smtClean="0">
              <a:solidFill>
                <a:schemeClr val="bg1"/>
              </a:solidFill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fr-FR" sz="1200" dirty="0" smtClean="0">
                <a:solidFill>
                  <a:schemeClr val="bg1"/>
                </a:solidFill>
              </a:rPr>
              <a:t>Vincent LIQUETE (Université de Bordeaux / IMS-CNRS UMR 5218 - Equipe CIH)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b="1" smtClean="0"/>
              <a:t>Accompagnement de la connaissance dans les micro-entreprises</a:t>
            </a:r>
            <a:endParaRPr lang="fr-FR"/>
          </a:p>
        </p:txBody>
      </p:sp>
      <p:pic>
        <p:nvPicPr>
          <p:cNvPr id="14339" name="Picture 4" descr="http://webtv-iufm.u-bordeaux4.fr/wp-content/uploads/2012/04/logo-IUFM-Aquitaine-RVB-470x14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40650" y="6081713"/>
            <a:ext cx="889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2" descr="logo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72225" y="6081713"/>
            <a:ext cx="10604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rganigramme : Alternative 5"/>
          <p:cNvSpPr/>
          <p:nvPr/>
        </p:nvSpPr>
        <p:spPr>
          <a:xfrm>
            <a:off x="468313" y="5805488"/>
            <a:ext cx="4032250" cy="647700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b="1" dirty="0">
                <a:solidFill>
                  <a:srgbClr val="FF0000"/>
                </a:solidFill>
              </a:rPr>
              <a:t>IDEKI nouvel espace et nouveaux enjeux pour permettre le passage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b="1" dirty="0">
                <a:solidFill>
                  <a:srgbClr val="FF0000"/>
                </a:solidFill>
              </a:rPr>
              <a:t>d’une culture de l’information à une organisation de connaissances</a:t>
            </a:r>
            <a:endParaRPr lang="fr-FR" sz="9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fr-FR" dirty="0" smtClean="0"/>
              <a:t>Une connaissance en contexte professionnel se décline au moins sous 3 formes (cf. Brunel) :</a:t>
            </a:r>
          </a:p>
          <a:p>
            <a:pPr marL="640080" lvl="1" indent="-274320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r>
              <a:rPr lang="fr-FR" dirty="0" smtClean="0">
                <a:solidFill>
                  <a:srgbClr val="FF0000"/>
                </a:solidFill>
              </a:rPr>
              <a:t>Information sur l’Environnement Social et Culturel </a:t>
            </a:r>
            <a:r>
              <a:rPr lang="fr-FR" dirty="0" smtClean="0"/>
              <a:t>: </a:t>
            </a:r>
            <a:r>
              <a:rPr lang="fr-FR" dirty="0" smtClean="0">
                <a:solidFill>
                  <a:srgbClr val="FF0000"/>
                </a:solidFill>
              </a:rPr>
              <a:t>ESC</a:t>
            </a:r>
            <a:r>
              <a:rPr lang="fr-FR" dirty="0" smtClean="0"/>
              <a:t> </a:t>
            </a:r>
            <a:r>
              <a:rPr lang="fr-FR" sz="1500" dirty="0" smtClean="0"/>
              <a:t>(lois, classifications, normes, cv…)</a:t>
            </a:r>
          </a:p>
          <a:p>
            <a:pPr marL="640080" lvl="1" indent="-274320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Information sur l’Instrumentation Symbolique et Sémantique </a:t>
            </a:r>
            <a:r>
              <a:rPr lang="fr-FR" dirty="0" smtClean="0"/>
              <a:t>: </a:t>
            </a: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ISS</a:t>
            </a:r>
            <a:r>
              <a:rPr lang="fr-FR" dirty="0" smtClean="0"/>
              <a:t> </a:t>
            </a:r>
            <a:r>
              <a:rPr lang="fr-FR" sz="1500" dirty="0" smtClean="0"/>
              <a:t>(les théories, les notions et concepts liés à l’objet, à l’activité, aux besoins exprimés)</a:t>
            </a:r>
          </a:p>
          <a:p>
            <a:pPr marL="640080" lvl="1" indent="-274320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r>
              <a:rPr lang="fr-FR" dirty="0" smtClean="0">
                <a:solidFill>
                  <a:srgbClr val="0070C0"/>
                </a:solidFill>
              </a:rPr>
              <a:t>Information Objectale </a:t>
            </a:r>
            <a:r>
              <a:rPr lang="fr-FR" dirty="0" smtClean="0"/>
              <a:t>: </a:t>
            </a:r>
            <a:r>
              <a:rPr lang="fr-FR" dirty="0" smtClean="0">
                <a:solidFill>
                  <a:srgbClr val="0070C0"/>
                </a:solidFill>
              </a:rPr>
              <a:t>Ob.</a:t>
            </a:r>
            <a:r>
              <a:rPr lang="fr-FR" dirty="0" smtClean="0"/>
              <a:t> </a:t>
            </a:r>
            <a:r>
              <a:rPr lang="fr-FR" dirty="0" err="1" smtClean="0"/>
              <a:t>ie</a:t>
            </a:r>
            <a:r>
              <a:rPr lang="fr-FR" dirty="0" smtClean="0"/>
              <a:t>, les solutions et traductions techniques </a:t>
            </a:r>
            <a:r>
              <a:rPr lang="fr-FR" sz="1500" dirty="0" smtClean="0"/>
              <a:t>(logiciels, applications, outils…)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fr-FR" dirty="0"/>
          </a:p>
        </p:txBody>
      </p:sp>
      <p:sp>
        <p:nvSpPr>
          <p:cNvPr id="23554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IDEKI / Nancy 21 septembre 2012</a:t>
            </a: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sz="3600" smtClean="0"/>
              <a:t>5- Périmètre d’actions : axe 1 :</a:t>
            </a:r>
            <a:endParaRPr lang="fr-FR" sz="3600"/>
          </a:p>
        </p:txBody>
      </p:sp>
      <p:sp>
        <p:nvSpPr>
          <p:cNvPr id="23556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36E740B-3095-45D1-808D-FB5AB1A36E3C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Espace réservé du numéro de diapositive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EB24DD5-C051-4BCF-9C23-658D36731B28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fr-FR"/>
          </a:p>
        </p:txBody>
      </p:sp>
      <p:sp>
        <p:nvSpPr>
          <p:cNvPr id="24578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IDEKI / Nancy 21 septembre 2012</a:t>
            </a:r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sz="2800" smtClean="0"/>
              <a:t>Une entrée par les </a:t>
            </a:r>
            <a:r>
              <a:rPr lang="fr-FR" sz="2800" err="1" smtClean="0"/>
              <a:t>process</a:t>
            </a:r>
            <a:r>
              <a:rPr lang="fr-FR" sz="2800" smtClean="0"/>
              <a:t> et le repérage par pôle d’expertise :</a:t>
            </a:r>
            <a:endParaRPr lang="fr-FR" sz="2800"/>
          </a:p>
        </p:txBody>
      </p:sp>
      <p:sp>
        <p:nvSpPr>
          <p:cNvPr id="8" name="Pentagone 7"/>
          <p:cNvSpPr/>
          <p:nvPr/>
        </p:nvSpPr>
        <p:spPr>
          <a:xfrm>
            <a:off x="539750" y="1557338"/>
            <a:ext cx="2808288" cy="719137"/>
          </a:xfrm>
          <a:prstGeom prst="homePlate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bg1"/>
                </a:solidFill>
              </a:rPr>
              <a:t>Projet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9" name="Pentagone 8"/>
          <p:cNvSpPr/>
          <p:nvPr/>
        </p:nvSpPr>
        <p:spPr>
          <a:xfrm>
            <a:off x="3492500" y="1557338"/>
            <a:ext cx="2808288" cy="719137"/>
          </a:xfrm>
          <a:prstGeom prst="homePlat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bg1"/>
                </a:solidFill>
              </a:rPr>
              <a:t>réalisation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0" name="Pentagone 9"/>
          <p:cNvSpPr/>
          <p:nvPr/>
        </p:nvSpPr>
        <p:spPr>
          <a:xfrm>
            <a:off x="6372225" y="1557338"/>
            <a:ext cx="2592388" cy="719137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bg1"/>
                </a:solidFill>
              </a:rPr>
              <a:t>Bilan / conservation</a:t>
            </a:r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24583" name="Picture 2" descr="http://www.cbgmignot.com/images/Metiers/64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8175" y="2781300"/>
            <a:ext cx="792163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4" name="Picture 4" descr="http://t0.gstatic.com/images?q=tbn:ANd9GcQ0vcdfJni1mqfwWOSX1oUZ1F-qqmylxdxHDo6CooVIgcOXLl4Yw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0425" y="3141663"/>
            <a:ext cx="1008063" cy="75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>
          <a:xfrm>
            <a:off x="539750" y="3068638"/>
            <a:ext cx="936625" cy="115252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>
                <a:solidFill>
                  <a:srgbClr val="FF0000"/>
                </a:solidFill>
              </a:rPr>
              <a:t>Document propre (M. énergétique)</a:t>
            </a:r>
            <a:endParaRPr lang="fr-FR" sz="1000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451725" y="3357563"/>
            <a:ext cx="1152525" cy="792162"/>
          </a:xfrm>
          <a:prstGeom prst="rect">
            <a:avLst/>
          </a:prstGeom>
          <a:solidFill>
            <a:schemeClr val="tx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>
                <a:solidFill>
                  <a:srgbClr val="0070C0"/>
                </a:solidFill>
              </a:rPr>
              <a:t>Document propre (Concertation)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5" name="Rectangle 14"/>
          <p:cNvSpPr/>
          <p:nvPr/>
        </p:nvSpPr>
        <p:spPr>
          <a:xfrm>
            <a:off x="7524750" y="4292600"/>
            <a:ext cx="935038" cy="576263"/>
          </a:xfrm>
          <a:prstGeom prst="rect">
            <a:avLst/>
          </a:prstGeom>
          <a:solidFill>
            <a:schemeClr val="tx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 err="1">
                <a:solidFill>
                  <a:schemeClr val="bg1"/>
                </a:solidFill>
              </a:rPr>
              <a:t>Etc</a:t>
            </a:r>
            <a:r>
              <a:rPr lang="fr-FR" sz="1000" dirty="0">
                <a:solidFill>
                  <a:schemeClr val="bg1"/>
                </a:solidFill>
              </a:rPr>
              <a:t>…</a:t>
            </a:r>
            <a:endParaRPr lang="fr-FR" sz="1000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419475" y="2636838"/>
            <a:ext cx="1081088" cy="10795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>
                <a:solidFill>
                  <a:srgbClr val="0070C0"/>
                </a:solidFill>
              </a:rPr>
              <a:t>Document propre (T. éco-matériaux</a:t>
            </a:r>
            <a:r>
              <a:rPr lang="fr-FR" sz="1000" dirty="0"/>
              <a:t>)</a:t>
            </a:r>
            <a:endParaRPr lang="fr-FR" sz="1000" dirty="0"/>
          </a:p>
        </p:txBody>
      </p:sp>
      <p:sp>
        <p:nvSpPr>
          <p:cNvPr id="18" name="Rectangle 17"/>
          <p:cNvSpPr/>
          <p:nvPr/>
        </p:nvSpPr>
        <p:spPr>
          <a:xfrm>
            <a:off x="2051050" y="3933825"/>
            <a:ext cx="936625" cy="115093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>
                <a:solidFill>
                  <a:srgbClr val="0070C0"/>
                </a:solidFill>
              </a:rPr>
              <a:t>Document propre (M. énergétique)</a:t>
            </a:r>
            <a:endParaRPr lang="fr-FR" sz="1000" dirty="0">
              <a:solidFill>
                <a:srgbClr val="0070C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451725" y="2420938"/>
            <a:ext cx="1081088" cy="792162"/>
          </a:xfrm>
          <a:prstGeom prst="rect">
            <a:avLst/>
          </a:prstGeom>
          <a:solidFill>
            <a:schemeClr val="tx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>
                <a:solidFill>
                  <a:srgbClr val="FF0000"/>
                </a:solidFill>
              </a:rPr>
              <a:t>Document propre (Concertation)</a:t>
            </a:r>
            <a:endParaRPr lang="fr-FR" sz="1000" dirty="0">
              <a:solidFill>
                <a:srgbClr val="FF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859338" y="3789363"/>
            <a:ext cx="936625" cy="115252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>
                <a:solidFill>
                  <a:schemeClr val="accent1">
                    <a:lumMod val="50000"/>
                  </a:schemeClr>
                </a:solidFill>
              </a:rPr>
              <a:t>Document propre (Source de matériaux)</a:t>
            </a:r>
            <a:endParaRPr lang="fr-FR" sz="1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95288" y="5516563"/>
            <a:ext cx="7993062" cy="1152525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dirty="0">
                <a:solidFill>
                  <a:schemeClr val="accent2">
                    <a:lumMod val="75000"/>
                  </a:schemeClr>
                </a:solidFill>
              </a:rPr>
              <a:t>Une connaissance </a:t>
            </a:r>
            <a:r>
              <a:rPr lang="fr-FR" sz="1400" dirty="0">
                <a:solidFill>
                  <a:schemeClr val="bg1"/>
                </a:solidFill>
              </a:rPr>
              <a:t>= Document propre regroupant : 1 des 4 domaines </a:t>
            </a:r>
            <a:r>
              <a:rPr lang="fr-FR" sz="1400" dirty="0"/>
              <a:t>(</a:t>
            </a:r>
            <a:r>
              <a:rPr lang="fr-FR" sz="1400" dirty="0">
                <a:solidFill>
                  <a:schemeClr val="bg1"/>
                </a:solidFill>
              </a:rPr>
              <a:t>[MAITRISE ENERGETIQUE /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/>
              <a:t>/ </a:t>
            </a:r>
            <a:r>
              <a:rPr lang="fr-FR" sz="1400" dirty="0">
                <a:solidFill>
                  <a:schemeClr val="bg1"/>
                </a:solidFill>
              </a:rPr>
              <a:t>SOURCE DE MATERIAUX/CONCERTATIONS LOCALES/TRANSPORT ECO-MATERIAUX) + 1 niveau de spécification  (</a:t>
            </a:r>
            <a:r>
              <a:rPr lang="fr-FR" sz="1400" dirty="0">
                <a:solidFill>
                  <a:srgbClr val="FF0000"/>
                </a:solidFill>
              </a:rPr>
              <a:t>ESC</a:t>
            </a:r>
            <a:r>
              <a:rPr lang="fr-FR" sz="1400" dirty="0">
                <a:solidFill>
                  <a:schemeClr val="bg1"/>
                </a:solidFill>
              </a:rPr>
              <a:t> ou </a:t>
            </a:r>
            <a:r>
              <a:rPr lang="fr-FR" sz="1400" dirty="0">
                <a:solidFill>
                  <a:schemeClr val="accent1">
                    <a:lumMod val="50000"/>
                  </a:schemeClr>
                </a:solidFill>
              </a:rPr>
              <a:t>ISS</a:t>
            </a:r>
            <a:r>
              <a:rPr lang="fr-FR" sz="1400" dirty="0">
                <a:solidFill>
                  <a:schemeClr val="bg1"/>
                </a:solidFill>
              </a:rPr>
              <a:t> ou </a:t>
            </a:r>
            <a:r>
              <a:rPr lang="fr-FR" sz="1400" dirty="0">
                <a:solidFill>
                  <a:srgbClr val="0070C0"/>
                </a:solidFill>
              </a:rPr>
              <a:t>Ob</a:t>
            </a:r>
            <a:r>
              <a:rPr lang="fr-FR" sz="1400" dirty="0">
                <a:solidFill>
                  <a:schemeClr val="bg1"/>
                </a:solidFill>
              </a:rPr>
              <a:t>.)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7030A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chemeClr val="bg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23" name="Rectangle à coins arrondis 22"/>
          <p:cNvSpPr/>
          <p:nvPr/>
        </p:nvSpPr>
        <p:spPr>
          <a:xfrm>
            <a:off x="2555875" y="2708275"/>
            <a:ext cx="360363" cy="3603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>
                <a:solidFill>
                  <a:schemeClr val="bg1"/>
                </a:solidFill>
              </a:rPr>
              <a:t>A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24594" name="Rectangle 23"/>
          <p:cNvSpPr>
            <a:spLocks noChangeArrowheads="1"/>
          </p:cNvSpPr>
          <p:nvPr/>
        </p:nvSpPr>
        <p:spPr bwMode="auto">
          <a:xfrm>
            <a:off x="5797550" y="2852738"/>
            <a:ext cx="336550" cy="369887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b="1">
                <a:solidFill>
                  <a:schemeClr val="bg1"/>
                </a:solidFill>
                <a:latin typeface="Constantia" pitchFamily="18" charset="0"/>
              </a:rPr>
              <a:t>B</a:t>
            </a:r>
          </a:p>
        </p:txBody>
      </p:sp>
      <p:cxnSp>
        <p:nvCxnSpPr>
          <p:cNvPr id="26" name="Connecteur droit avec flèche 25"/>
          <p:cNvCxnSpPr>
            <a:endCxn id="6146" idx="1"/>
          </p:cNvCxnSpPr>
          <p:nvPr/>
        </p:nvCxnSpPr>
        <p:spPr>
          <a:xfrm flipV="1">
            <a:off x="1403350" y="3176588"/>
            <a:ext cx="504825" cy="107950"/>
          </a:xfrm>
          <a:prstGeom prst="straightConnector1">
            <a:avLst/>
          </a:prstGeom>
          <a:ln>
            <a:solidFill>
              <a:schemeClr val="bg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>
            <a:off x="2627313" y="3429000"/>
            <a:ext cx="215900" cy="720725"/>
          </a:xfrm>
          <a:prstGeom prst="straightConnector1">
            <a:avLst/>
          </a:prstGeom>
          <a:ln>
            <a:solidFill>
              <a:schemeClr val="bg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>
            <a:stCxn id="6146" idx="3"/>
            <a:endCxn id="17" idx="1"/>
          </p:cNvCxnSpPr>
          <p:nvPr/>
        </p:nvCxnSpPr>
        <p:spPr>
          <a:xfrm>
            <a:off x="2700338" y="3176588"/>
            <a:ext cx="719137" cy="0"/>
          </a:xfrm>
          <a:prstGeom prst="straightConnector1">
            <a:avLst/>
          </a:prstGeom>
          <a:ln>
            <a:solidFill>
              <a:schemeClr val="bg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>
            <a:endCxn id="6148" idx="1"/>
          </p:cNvCxnSpPr>
          <p:nvPr/>
        </p:nvCxnSpPr>
        <p:spPr>
          <a:xfrm>
            <a:off x="4427538" y="3357563"/>
            <a:ext cx="1512887" cy="161925"/>
          </a:xfrm>
          <a:prstGeom prst="straightConnector1">
            <a:avLst/>
          </a:prstGeom>
          <a:ln>
            <a:solidFill>
              <a:schemeClr val="bg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/>
          <p:nvPr/>
        </p:nvCxnSpPr>
        <p:spPr>
          <a:xfrm flipV="1">
            <a:off x="5724525" y="3789363"/>
            <a:ext cx="360363" cy="215900"/>
          </a:xfrm>
          <a:prstGeom prst="straightConnector1">
            <a:avLst/>
          </a:prstGeom>
          <a:ln>
            <a:solidFill>
              <a:schemeClr val="bg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lèche vers le bas 34"/>
          <p:cNvSpPr/>
          <p:nvPr/>
        </p:nvSpPr>
        <p:spPr>
          <a:xfrm>
            <a:off x="7164388" y="2420938"/>
            <a:ext cx="144462" cy="2879725"/>
          </a:xfrm>
          <a:prstGeom prst="downArrow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6" name="Rectangle à coins arrondis 35"/>
          <p:cNvSpPr/>
          <p:nvPr/>
        </p:nvSpPr>
        <p:spPr>
          <a:xfrm>
            <a:off x="7380288" y="4941888"/>
            <a:ext cx="1295400" cy="5746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dirty="0">
                <a:solidFill>
                  <a:srgbClr val="7030A0"/>
                </a:solidFill>
              </a:rPr>
              <a:t>Base vidéos et enregistrements</a:t>
            </a:r>
            <a:endParaRPr lang="fr-FR" sz="10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mtClean="0"/>
              <a:t>Mise en œuvre d’un système de veille informationnelle: </a:t>
            </a:r>
          </a:p>
          <a:p>
            <a:pPr>
              <a:buFont typeface="Wingdings 2" pitchFamily="18" charset="2"/>
              <a:buNone/>
            </a:pPr>
            <a:r>
              <a:rPr lang="fr-FR" smtClean="0"/>
              <a:t>	</a:t>
            </a:r>
          </a:p>
          <a:p>
            <a:pPr>
              <a:buFont typeface="Wingdings 2" pitchFamily="18" charset="2"/>
              <a:buNone/>
            </a:pPr>
            <a:r>
              <a:rPr lang="fr-FR" smtClean="0"/>
              <a:t>	informations grises-noires récupérées depuis les SPI des éco-architectes partenaires et des associations militantes : </a:t>
            </a:r>
            <a:r>
              <a:rPr lang="fr-FR" sz="1400" smtClean="0"/>
              <a:t>problèmes des logiques de pouvoir…</a:t>
            </a:r>
          </a:p>
          <a:p>
            <a:pPr>
              <a:buFont typeface="Wingdings 2" pitchFamily="18" charset="2"/>
              <a:buNone/>
            </a:pPr>
            <a:endParaRPr lang="fr-FR" smtClean="0"/>
          </a:p>
          <a:p>
            <a:pPr>
              <a:buFont typeface="Wingdings 2" pitchFamily="18" charset="2"/>
              <a:buNone/>
            </a:pPr>
            <a:r>
              <a:rPr lang="fr-FR" smtClean="0"/>
              <a:t>Autour des 4 domaines exclusivement :</a:t>
            </a:r>
          </a:p>
          <a:p>
            <a:pPr>
              <a:buFont typeface="Wingdings 2" pitchFamily="18" charset="2"/>
              <a:buNone/>
            </a:pPr>
            <a:endParaRPr lang="fr-FR" smtClean="0"/>
          </a:p>
          <a:p>
            <a:pPr>
              <a:buFont typeface="Wingdings 2" pitchFamily="18" charset="2"/>
              <a:buNone/>
            </a:pPr>
            <a:endParaRPr lang="fr-FR" smtClean="0"/>
          </a:p>
          <a:p>
            <a:endParaRPr lang="fr-FR" smtClean="0"/>
          </a:p>
        </p:txBody>
      </p:sp>
      <p:sp>
        <p:nvSpPr>
          <p:cNvPr id="25602" name="Espace réservé du numéro de diapositive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49923BB-4D4B-489A-9D2C-A7AD970D525F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fr-FR"/>
          </a:p>
        </p:txBody>
      </p:sp>
      <p:sp>
        <p:nvSpPr>
          <p:cNvPr id="25603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IDEKI / Nancy 21 septembre 2012</a:t>
            </a:r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sz="3200"/>
              <a:t>5- Périmètre d’actions : axe </a:t>
            </a:r>
            <a:r>
              <a:rPr lang="fr-FR" sz="3200" smtClean="0"/>
              <a:t>2 : </a:t>
            </a:r>
            <a:endParaRPr lang="fr-FR" sz="3200">
              <a:solidFill>
                <a:srgbClr val="FF0000"/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539750" y="4797425"/>
            <a:ext cx="1871663" cy="7191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>
                <a:solidFill>
                  <a:srgbClr val="FF0000"/>
                </a:solidFill>
              </a:rPr>
              <a:t>MAITRISE ENERGETIQUE</a:t>
            </a:r>
            <a:endParaRPr lang="fr-FR" sz="1200" dirty="0">
              <a:solidFill>
                <a:srgbClr val="FF0000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2627313" y="4797425"/>
            <a:ext cx="1728787" cy="71913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>
                <a:solidFill>
                  <a:srgbClr val="FF0000"/>
                </a:solidFill>
              </a:rPr>
              <a:t>SOURCE DE MATERIAUX</a:t>
            </a:r>
            <a:endParaRPr lang="fr-FR" sz="1200" dirty="0">
              <a:solidFill>
                <a:srgbClr val="FF0000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4643438" y="4797425"/>
            <a:ext cx="1728787" cy="71913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>
                <a:solidFill>
                  <a:srgbClr val="FF0000"/>
                </a:solidFill>
              </a:rPr>
              <a:t>TRANSPORT ECO-MATERIAUX</a:t>
            </a:r>
            <a:endParaRPr lang="fr-FR" sz="1200" dirty="0">
              <a:solidFill>
                <a:srgbClr val="FF0000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6588125" y="4797425"/>
            <a:ext cx="2087563" cy="719138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>
                <a:solidFill>
                  <a:srgbClr val="FF0000"/>
                </a:solidFill>
              </a:rPr>
              <a:t>CONCERTATIONS LOCALES</a:t>
            </a:r>
            <a:endParaRPr lang="fr-FR" sz="1200" dirty="0">
              <a:solidFill>
                <a:srgbClr val="FF0000"/>
              </a:solidFill>
            </a:endParaRPr>
          </a:p>
        </p:txBody>
      </p:sp>
      <p:sp>
        <p:nvSpPr>
          <p:cNvPr id="10" name="Double flèche horizontale 9"/>
          <p:cNvSpPr/>
          <p:nvPr/>
        </p:nvSpPr>
        <p:spPr>
          <a:xfrm>
            <a:off x="755650" y="5661025"/>
            <a:ext cx="5184775" cy="504825"/>
          </a:xfrm>
          <a:prstGeom prst="left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bg1"/>
                </a:solidFill>
              </a:rPr>
              <a:t>VEILLE INFORMATIONNELLE SUR SIP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1" name="Double flèche horizontale 10"/>
          <p:cNvSpPr/>
          <p:nvPr/>
        </p:nvSpPr>
        <p:spPr>
          <a:xfrm>
            <a:off x="6372225" y="5661025"/>
            <a:ext cx="2520950" cy="504825"/>
          </a:xfrm>
          <a:prstGeom prst="leftRightArrow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>
                <a:solidFill>
                  <a:schemeClr val="bg1"/>
                </a:solidFill>
              </a:rPr>
              <a:t>VEILLE EVENEMENTIELLE</a:t>
            </a:r>
            <a:endParaRPr lang="fr-FR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fr-FR" dirty="0" smtClean="0"/>
              <a:t>Workshop le 29 novembre 2012 (Bordeaux) sur « l’évaluation de l’information en situation de construction de connaissances professionnelles » </a:t>
            </a:r>
            <a:r>
              <a:rPr lang="fr-FR" sz="1400" dirty="0" smtClean="0"/>
              <a:t>: avec J.-L. </a:t>
            </a:r>
            <a:r>
              <a:rPr lang="fr-FR" sz="1400" dirty="0" err="1" smtClean="0"/>
              <a:t>Ermine</a:t>
            </a:r>
            <a:r>
              <a:rPr lang="fr-FR" sz="1400" dirty="0" smtClean="0"/>
              <a:t>, D. </a:t>
            </a:r>
            <a:r>
              <a:rPr lang="fr-FR" sz="1400" dirty="0" err="1" smtClean="0"/>
              <a:t>Gauzin</a:t>
            </a:r>
            <a:r>
              <a:rPr lang="fr-FR" sz="1400" dirty="0" smtClean="0"/>
              <a:t>-Müller et D. Mercier, D. </a:t>
            </a:r>
            <a:r>
              <a:rPr lang="fr-FR" sz="1400" dirty="0" err="1" smtClean="0"/>
              <a:t>Paquelin</a:t>
            </a:r>
            <a:endParaRPr lang="fr-FR" sz="14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fr-FR" dirty="0" smtClean="0"/>
              <a:t>Colloque international (au printemps 2014)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fr-FR" dirty="0" err="1" smtClean="0"/>
              <a:t>Pré-maquette</a:t>
            </a:r>
            <a:r>
              <a:rPr lang="fr-FR" dirty="0" smtClean="0"/>
              <a:t> site : </a:t>
            </a:r>
            <a:r>
              <a:rPr lang="fr-FR" dirty="0" smtClean="0">
                <a:hlinkClick r:id="rId2"/>
              </a:rPr>
              <a:t>http://gccpa.u-bordeaux4.fr/</a:t>
            </a:r>
            <a:endParaRPr lang="fr-FR" dirty="0" smtClean="0"/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fr-FR" sz="1400" dirty="0" smtClean="0"/>
              <a:t>Ouverture </a:t>
            </a:r>
            <a:r>
              <a:rPr lang="fr-FR" sz="1400" dirty="0"/>
              <a:t>de l’espace à accès réservé </a:t>
            </a:r>
            <a:r>
              <a:rPr lang="fr-FR" sz="1400" dirty="0" smtClean="0"/>
              <a:t>au printemps 2013. Phase de production à partir de janvier prochain</a:t>
            </a:r>
            <a:endParaRPr lang="fr-FR" sz="1400" dirty="0"/>
          </a:p>
        </p:txBody>
      </p:sp>
      <p:sp>
        <p:nvSpPr>
          <p:cNvPr id="26626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IDEKI / Nancy 21 septembre 2012</a:t>
            </a: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sz="3600" smtClean="0"/>
              <a:t>5- Nos prochaines échéances : calendrier :</a:t>
            </a:r>
            <a:endParaRPr lang="fr-FR" sz="3600"/>
          </a:p>
        </p:txBody>
      </p:sp>
      <p:sp>
        <p:nvSpPr>
          <p:cNvPr id="26628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1A7B3CC-AF40-414C-9D14-384EAF920F41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fr-FR"/>
          </a:p>
        </p:txBody>
      </p:sp>
      <p:pic>
        <p:nvPicPr>
          <p:cNvPr id="26629" name="Image 1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24525" y="5157788"/>
            <a:ext cx="2525713" cy="103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 2" pitchFamily="18" charset="2"/>
              <a:buNone/>
            </a:pPr>
            <a:endParaRPr lang="fr-FR" smtClean="0">
              <a:hlinkClick r:id="rId2"/>
            </a:endParaRPr>
          </a:p>
          <a:p>
            <a:pPr marL="0" indent="0">
              <a:buFont typeface="Wingdings 2" pitchFamily="18" charset="2"/>
              <a:buNone/>
            </a:pPr>
            <a:endParaRPr lang="fr-FR" smtClean="0">
              <a:hlinkClick r:id="rId2"/>
            </a:endParaRPr>
          </a:p>
          <a:p>
            <a:pPr marL="0" indent="0">
              <a:buFont typeface="Wingdings 2" pitchFamily="18" charset="2"/>
              <a:buNone/>
            </a:pPr>
            <a:endParaRPr lang="fr-FR" smtClean="0">
              <a:hlinkClick r:id="rId2"/>
            </a:endParaRPr>
          </a:p>
          <a:p>
            <a:pPr marL="0" indent="0" algn="ctr">
              <a:buFont typeface="Wingdings 2" pitchFamily="18" charset="2"/>
              <a:buNone/>
            </a:pPr>
            <a:endParaRPr lang="fr-FR" sz="1400" smtClean="0">
              <a:hlinkClick r:id="rId2"/>
            </a:endParaRPr>
          </a:p>
          <a:p>
            <a:pPr marL="0" indent="0" algn="ctr">
              <a:buFont typeface="Wingdings 2" pitchFamily="18" charset="2"/>
              <a:buNone/>
            </a:pPr>
            <a:endParaRPr lang="fr-FR" sz="1400" smtClean="0">
              <a:hlinkClick r:id="rId2"/>
            </a:endParaRPr>
          </a:p>
          <a:p>
            <a:pPr marL="0" indent="0" algn="ctr">
              <a:buFont typeface="Wingdings 2" pitchFamily="18" charset="2"/>
              <a:buNone/>
            </a:pPr>
            <a:endParaRPr lang="fr-FR" sz="1400" smtClean="0">
              <a:hlinkClick r:id="rId2"/>
            </a:endParaRPr>
          </a:p>
          <a:p>
            <a:pPr marL="0" indent="0" algn="ctr">
              <a:buFont typeface="Wingdings 2" pitchFamily="18" charset="2"/>
              <a:buNone/>
            </a:pPr>
            <a:endParaRPr lang="fr-FR" sz="1400" smtClean="0">
              <a:hlinkClick r:id="rId2"/>
            </a:endParaRPr>
          </a:p>
          <a:p>
            <a:pPr marL="0" indent="0" algn="ctr">
              <a:buFont typeface="Wingdings 2" pitchFamily="18" charset="2"/>
              <a:buNone/>
            </a:pPr>
            <a:endParaRPr lang="fr-FR" sz="1400" smtClean="0">
              <a:hlinkClick r:id="rId2"/>
            </a:endParaRPr>
          </a:p>
          <a:p>
            <a:pPr marL="0" indent="0" algn="r">
              <a:buFont typeface="Wingdings 2" pitchFamily="18" charset="2"/>
              <a:buNone/>
            </a:pPr>
            <a:endParaRPr lang="fr-FR" sz="1400" smtClean="0">
              <a:hlinkClick r:id="rId2"/>
            </a:endParaRPr>
          </a:p>
          <a:p>
            <a:pPr marL="0" indent="0" algn="r">
              <a:buFont typeface="Wingdings 2" pitchFamily="18" charset="2"/>
              <a:buNone/>
            </a:pPr>
            <a:endParaRPr lang="fr-FR" sz="1400" smtClean="0">
              <a:hlinkClick r:id="rId2"/>
            </a:endParaRPr>
          </a:p>
          <a:p>
            <a:pPr marL="0" indent="0" algn="r">
              <a:buFont typeface="Wingdings 2" pitchFamily="18" charset="2"/>
              <a:buNone/>
            </a:pPr>
            <a:endParaRPr lang="fr-FR" sz="1400" smtClean="0">
              <a:hlinkClick r:id="rId2"/>
            </a:endParaRPr>
          </a:p>
          <a:p>
            <a:pPr marL="0" indent="0" algn="r">
              <a:buFont typeface="Wingdings 2" pitchFamily="18" charset="2"/>
              <a:buNone/>
            </a:pPr>
            <a:endParaRPr lang="fr-FR" sz="1400" smtClean="0">
              <a:hlinkClick r:id="rId2"/>
            </a:endParaRPr>
          </a:p>
          <a:p>
            <a:pPr marL="0" indent="0" algn="r">
              <a:buFont typeface="Wingdings 2" pitchFamily="18" charset="2"/>
              <a:buNone/>
            </a:pPr>
            <a:r>
              <a:rPr lang="fr-FR" sz="1400" smtClean="0">
                <a:hlinkClick r:id="rId2"/>
              </a:rPr>
              <a:t>vincent.liquete@ims-bordeaux.fr</a:t>
            </a:r>
            <a:r>
              <a:rPr lang="fr-FR" sz="1400" smtClean="0"/>
              <a:t> </a:t>
            </a:r>
          </a:p>
        </p:txBody>
      </p:sp>
      <p:sp>
        <p:nvSpPr>
          <p:cNvPr id="27650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IDEKI / Nancy 21 septembre 2012</a:t>
            </a: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sz="3600" smtClean="0"/>
              <a:t>En vous remerciant. Questions?</a:t>
            </a:r>
            <a:endParaRPr lang="fr-FR" sz="3600"/>
          </a:p>
        </p:txBody>
      </p:sp>
      <p:pic>
        <p:nvPicPr>
          <p:cNvPr id="27652" name="Picture 2" descr="http://aquitaine.fr/IMG/jpg/logoCRAH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51725" y="5949950"/>
            <a:ext cx="936625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3" name="Espace réservé du numéro de diapositive 7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950E0EA-B364-4944-9FC8-A08270313211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fr-FR" dirty="0" smtClean="0"/>
              <a:t>Cette recherche-développement est financée dans le cadre des appels à projets du CRA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fr-FR" dirty="0" smtClean="0"/>
              <a:t>Période retenue : septembre 2011-printemps 2014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fr-FR" dirty="0" smtClean="0"/>
              <a:t>GCCPA : Gestion de la Connaissance dans des Contextes </a:t>
            </a:r>
            <a:r>
              <a:rPr lang="fr-FR" dirty="0"/>
              <a:t>P</a:t>
            </a:r>
            <a:r>
              <a:rPr lang="fr-FR" dirty="0" smtClean="0"/>
              <a:t>rofessionnels d’Apprentissage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fr-FR" dirty="0" smtClean="0"/>
              <a:t>Plusieurs disciplines associées : SIC &gt; Mécanique, génie mécanique, génie civil (60) + Génie informatique, automatique et traitement du signal (61) &gt; Sc. de la gestion &gt; Sc. de l’Education &gt;…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fr-FR" dirty="0" smtClean="0"/>
              <a:t>Deux objectifs principaux :</a:t>
            </a:r>
          </a:p>
          <a:p>
            <a:pPr marL="640080" lvl="1" indent="-274320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r>
              <a:rPr lang="fr-FR" dirty="0" smtClean="0"/>
              <a:t>Observer, analyser les pratiques d’information professionnelle </a:t>
            </a:r>
            <a:r>
              <a:rPr lang="fr-FR" b="1" u="sng" dirty="0" smtClean="0"/>
              <a:t>puis</a:t>
            </a:r>
            <a:r>
              <a:rPr lang="fr-FR" dirty="0" smtClean="0"/>
              <a:t> la production de connaissances en contexte professionnel en observant des contextes professionnels « non </a:t>
            </a:r>
            <a:r>
              <a:rPr lang="fr-FR" dirty="0" err="1" smtClean="0"/>
              <a:t>médiés</a:t>
            </a:r>
            <a:r>
              <a:rPr lang="fr-FR" dirty="0" smtClean="0"/>
              <a:t> », portant sur des thématiques  émergentes et disparates.</a:t>
            </a:r>
          </a:p>
          <a:p>
            <a:pPr marL="640080" lvl="1" indent="-274320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r>
              <a:rPr lang="fr-FR" dirty="0" smtClean="0"/>
              <a:t>Accompagner ce secteur d’activités en Aquitaine par des développements de ressources luttant contre la fuite de connaissances</a:t>
            </a:r>
          </a:p>
          <a:p>
            <a:pPr marL="640080" lvl="1" indent="-274320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endParaRPr lang="fr-FR" dirty="0"/>
          </a:p>
        </p:txBody>
      </p:sp>
      <p:sp>
        <p:nvSpPr>
          <p:cNvPr id="15362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IDEKI / Nancy 21 septembre 2012</a:t>
            </a: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sz="3200" smtClean="0"/>
              <a:t>Remarques liminaires : le contexte de cette recherche :</a:t>
            </a:r>
            <a:endParaRPr lang="fr-FR" sz="3200"/>
          </a:p>
        </p:txBody>
      </p:sp>
      <p:sp>
        <p:nvSpPr>
          <p:cNvPr id="15364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082B95C-9593-4DE9-82B8-E9C6CBB1FFD7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IDEKI / Nancy 21 septembre 2012</a:t>
            </a: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00336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sz="3200" smtClean="0"/>
              <a:t>Schéma de raisonnement :</a:t>
            </a:r>
            <a:endParaRPr lang="fr-FR" sz="3200"/>
          </a:p>
        </p:txBody>
      </p:sp>
      <p:sp>
        <p:nvSpPr>
          <p:cNvPr id="16387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E38B4F0-3739-4C2E-8B9E-FD0C5F962D86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riangle isocèle 1"/>
          <p:cNvSpPr/>
          <p:nvPr/>
        </p:nvSpPr>
        <p:spPr>
          <a:xfrm>
            <a:off x="3779838" y="5157788"/>
            <a:ext cx="2663825" cy="100806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dirty="0">
                <a:solidFill>
                  <a:srgbClr val="7030A0"/>
                </a:solidFill>
              </a:rPr>
              <a:t>Accompagnement de la connaissance</a:t>
            </a:r>
            <a:endParaRPr lang="fr-FR" sz="1000" b="1" dirty="0">
              <a:solidFill>
                <a:srgbClr val="7030A0"/>
              </a:solidFill>
            </a:endParaRPr>
          </a:p>
        </p:txBody>
      </p:sp>
      <p:sp>
        <p:nvSpPr>
          <p:cNvPr id="7" name="Triangle isocèle 6"/>
          <p:cNvSpPr/>
          <p:nvPr/>
        </p:nvSpPr>
        <p:spPr>
          <a:xfrm>
            <a:off x="1116013" y="3357563"/>
            <a:ext cx="2232025" cy="1150937"/>
          </a:xfrm>
          <a:prstGeom prst="triangl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>
                <a:solidFill>
                  <a:schemeClr val="bg1"/>
                </a:solidFill>
              </a:rPr>
              <a:t>Besoins d’information</a:t>
            </a:r>
            <a:endParaRPr lang="fr-FR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fr-FR" dirty="0" smtClean="0"/>
              <a:t>L’approche pragmatique, autour de la délimitation des communautés de savoir (</a:t>
            </a:r>
            <a:r>
              <a:rPr lang="fr-FR" dirty="0" err="1" smtClean="0"/>
              <a:t>Wenger</a:t>
            </a:r>
            <a:r>
              <a:rPr lang="fr-FR" dirty="0" smtClean="0"/>
              <a:t>-Lave, Cox, Cowan-David-</a:t>
            </a:r>
            <a:r>
              <a:rPr lang="fr-FR" dirty="0" err="1" smtClean="0"/>
              <a:t>Foray</a:t>
            </a:r>
            <a:r>
              <a:rPr lang="fr-FR" dirty="0" smtClean="0"/>
              <a:t>) ;</a:t>
            </a:r>
          </a:p>
          <a:p>
            <a:pPr marL="640080" lvl="1" indent="-274320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r>
              <a:rPr lang="fr-FR" dirty="0" smtClean="0"/>
              <a:t>L’engagement mutuel</a:t>
            </a:r>
          </a:p>
          <a:p>
            <a:pPr marL="640080" lvl="1" indent="-274320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r>
              <a:rPr lang="fr-FR" dirty="0" smtClean="0"/>
              <a:t>L’entreprise commune</a:t>
            </a:r>
          </a:p>
          <a:p>
            <a:pPr marL="640080" lvl="1" indent="-274320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r>
              <a:rPr lang="fr-FR" dirty="0" smtClean="0"/>
              <a:t>Le répertoire partagé </a:t>
            </a:r>
            <a:r>
              <a:rPr lang="fr-FR" sz="1800" dirty="0" smtClean="0"/>
              <a:t>(analyse des SI &amp; des SIP)</a:t>
            </a:r>
          </a:p>
          <a:p>
            <a:pPr marL="640080" lvl="1" indent="-274320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r>
              <a:rPr lang="fr-FR" dirty="0" smtClean="0">
                <a:sym typeface="Wingdings" pitchFamily="2" charset="2"/>
              </a:rPr>
              <a:t> </a:t>
            </a:r>
            <a:r>
              <a:rPr lang="fr-FR" sz="2000" dirty="0" smtClean="0">
                <a:sym typeface="Wingdings" pitchFamily="2" charset="2"/>
              </a:rPr>
              <a:t>les éco-architectes : </a:t>
            </a:r>
            <a:r>
              <a:rPr lang="fr-FR" sz="2000" dirty="0" smtClean="0">
                <a:solidFill>
                  <a:srgbClr val="7030A0"/>
                </a:solidFill>
                <a:sym typeface="Wingdings" pitchFamily="2" charset="2"/>
              </a:rPr>
              <a:t>communauté de pratiques / communauté épistémique</a:t>
            </a:r>
            <a:endParaRPr lang="fr-FR" sz="2000" dirty="0" smtClean="0">
              <a:solidFill>
                <a:srgbClr val="7030A0"/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fr-FR" dirty="0" smtClean="0"/>
              <a:t>Rituels d’interaction et le concept de « configuration » (N. Elias)</a:t>
            </a:r>
          </a:p>
          <a:p>
            <a:pPr marL="640080" lvl="1" indent="-274320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r>
              <a:rPr lang="fr-FR" dirty="0" smtClean="0"/>
              <a:t>L’intellect </a:t>
            </a:r>
            <a:r>
              <a:rPr lang="fr-FR" dirty="0" smtClean="0">
                <a:sym typeface="Wingdings" pitchFamily="2" charset="2"/>
              </a:rPr>
              <a:t> ressources / matière</a:t>
            </a:r>
          </a:p>
          <a:p>
            <a:pPr marL="640080" lvl="1" indent="-274320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r>
              <a:rPr lang="fr-FR" dirty="0" smtClean="0">
                <a:sym typeface="Wingdings" pitchFamily="2" charset="2"/>
              </a:rPr>
              <a:t>La chaîne d’activités : </a:t>
            </a:r>
            <a:r>
              <a:rPr lang="fr-FR" sz="1700" dirty="0" smtClean="0">
                <a:sym typeface="Wingdings" pitchFamily="2" charset="2"/>
              </a:rPr>
              <a:t>décomposition des processus de gestion de projets</a:t>
            </a:r>
          </a:p>
          <a:p>
            <a:pPr marL="640080" lvl="1" indent="-274320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r>
              <a:rPr lang="fr-FR" dirty="0" smtClean="0">
                <a:sym typeface="Wingdings" pitchFamily="2" charset="2"/>
              </a:rPr>
              <a:t>Le schéma relationnel : </a:t>
            </a:r>
            <a:r>
              <a:rPr lang="fr-FR" sz="1500" dirty="0" err="1" smtClean="0">
                <a:sym typeface="Wingdings" pitchFamily="2" charset="2"/>
              </a:rPr>
              <a:t>bdd</a:t>
            </a:r>
            <a:r>
              <a:rPr lang="fr-FR" sz="1500" dirty="0" smtClean="0">
                <a:sym typeface="Wingdings" pitchFamily="2" charset="2"/>
              </a:rPr>
              <a:t> biographique</a:t>
            </a:r>
            <a:endParaRPr lang="fr-FR" sz="1500" dirty="0"/>
          </a:p>
        </p:txBody>
      </p:sp>
      <p:sp>
        <p:nvSpPr>
          <p:cNvPr id="17410" name="Espace réservé du numéro de diapositive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6EFC3C-79B7-4A27-9801-BD374A4462E4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fr-FR"/>
          </a:p>
        </p:txBody>
      </p:sp>
      <p:sp>
        <p:nvSpPr>
          <p:cNvPr id="17411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IDEKI / Nancy 21 septembre 2012</a:t>
            </a:r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sz="3200" smtClean="0"/>
              <a:t>Un double cadre théorique :</a:t>
            </a:r>
            <a:endParaRPr lang="fr-FR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mtClean="0"/>
              <a:t>Les grandes revues de l’architecture </a:t>
            </a:r>
            <a:r>
              <a:rPr lang="fr-FR" sz="2000" smtClean="0"/>
              <a:t>( papier voire numérique)</a:t>
            </a:r>
          </a:p>
          <a:p>
            <a:r>
              <a:rPr lang="fr-FR" smtClean="0"/>
              <a:t>Les éditeurs spécialisés : </a:t>
            </a:r>
            <a:r>
              <a:rPr lang="fr-FR" sz="1800" smtClean="0"/>
              <a:t>les monopoles éditoriaux ( ex. : Ed. du Moniteur)</a:t>
            </a:r>
          </a:p>
          <a:p>
            <a:r>
              <a:rPr lang="fr-FR" smtClean="0"/>
              <a:t>Les médias audio-visuels </a:t>
            </a:r>
            <a:r>
              <a:rPr lang="fr-FR" sz="1800" smtClean="0"/>
              <a:t>(enregistrement voire redocumentarisation)</a:t>
            </a:r>
          </a:p>
          <a:p>
            <a:r>
              <a:rPr lang="fr-FR" smtClean="0"/>
              <a:t>Les institutions culturelles chargées de la médiation autour des thématiques de l’architecture, du dév. durable et de l’urbanisme </a:t>
            </a:r>
            <a:r>
              <a:rPr lang="fr-FR" sz="1800" smtClean="0"/>
              <a:t>(Cité de l’architecture, Agences…)</a:t>
            </a:r>
          </a:p>
        </p:txBody>
      </p:sp>
      <p:sp>
        <p:nvSpPr>
          <p:cNvPr id="18434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IDEKI / Nancy 21 septembre 2012</a:t>
            </a: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sz="3200" smtClean="0"/>
              <a:t>1- La gestion de l’information professionnelle  en éco-architecture : </a:t>
            </a:r>
            <a:r>
              <a:rPr lang="fr-FR" sz="3200" smtClean="0">
                <a:solidFill>
                  <a:srgbClr val="7030A0"/>
                </a:solidFill>
              </a:rPr>
              <a:t>une fragmentation des offres :</a:t>
            </a:r>
            <a:endParaRPr lang="fr-FR" sz="3200">
              <a:solidFill>
                <a:srgbClr val="7030A0"/>
              </a:solidFill>
            </a:endParaRPr>
          </a:p>
        </p:txBody>
      </p:sp>
      <p:sp>
        <p:nvSpPr>
          <p:cNvPr id="18436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49852DD-45DD-45B3-9551-75EE5993BE1B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fr-FR" dirty="0" smtClean="0"/>
              <a:t>La construction de connaissances en éco-architecture repose </a:t>
            </a:r>
            <a:r>
              <a:rPr lang="fr-FR" i="1" dirty="0" smtClean="0"/>
              <a:t>a minima </a:t>
            </a:r>
            <a:r>
              <a:rPr lang="fr-FR" dirty="0" smtClean="0"/>
              <a:t>sur 6 types de réseaux :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fr-FR" dirty="0" smtClean="0"/>
          </a:p>
          <a:p>
            <a:pPr marL="640080" lvl="1" indent="-274320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r>
              <a:rPr lang="fr-FR" dirty="0" smtClean="0"/>
              <a:t>Les réseaux « traditionnels » : ABF, CRIT…</a:t>
            </a:r>
          </a:p>
          <a:p>
            <a:pPr marL="640080" lvl="1" indent="-274320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r>
              <a:rPr lang="fr-FR" dirty="0" smtClean="0"/>
              <a:t>Les réseaux proactifs : des architectes spécialistes producteurs d’information</a:t>
            </a:r>
          </a:p>
          <a:p>
            <a:pPr marL="640080" lvl="1" indent="-274320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r>
              <a:rPr lang="fr-FR" dirty="0" smtClean="0"/>
              <a:t>Les réseaux économiques : institutions mettant en œuvre l’agenda 21, l’association HQE…</a:t>
            </a:r>
          </a:p>
          <a:p>
            <a:pPr marL="640080" lvl="1" indent="-274320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r>
              <a:rPr lang="fr-FR" dirty="0" smtClean="0"/>
              <a:t>Les réseaux associatifs : des acteurs non experts militants</a:t>
            </a:r>
          </a:p>
          <a:p>
            <a:pPr marL="640080" lvl="1" indent="-274320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r>
              <a:rPr lang="fr-FR" dirty="0" smtClean="0"/>
              <a:t>Les réseaux éco-citoyens via internet : </a:t>
            </a:r>
            <a:r>
              <a:rPr lang="fr-FR" dirty="0" smtClean="0">
                <a:hlinkClick r:id="rId2"/>
              </a:rPr>
              <a:t>www.ecoloinfo.com</a:t>
            </a:r>
            <a:endParaRPr lang="fr-FR" dirty="0" smtClean="0"/>
          </a:p>
          <a:p>
            <a:pPr marL="640080" lvl="1" indent="-274320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r>
              <a:rPr lang="fr-FR" dirty="0" smtClean="0"/>
              <a:t>Les réseaux des pionniers : des architectes d’expérience qui mutualisent et diffusent aux pairs</a:t>
            </a:r>
          </a:p>
          <a:p>
            <a:pPr marL="640080" lvl="1" indent="-274320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endParaRPr lang="fr-FR" dirty="0" smtClean="0"/>
          </a:p>
          <a:p>
            <a:pPr marL="1005840" lvl="2" fontAlgn="auto">
              <a:spcAft>
                <a:spcPts val="0"/>
              </a:spcAft>
              <a:buClr>
                <a:schemeClr val="accent2">
                  <a:shade val="50000"/>
                </a:schemeClr>
              </a:buClr>
              <a:buFont typeface="Wingdings 2"/>
              <a:buChar char=""/>
              <a:defRPr/>
            </a:pPr>
            <a:r>
              <a:rPr lang="fr-FR" sz="1900" dirty="0" smtClean="0">
                <a:solidFill>
                  <a:schemeClr val="bg1"/>
                </a:solidFill>
              </a:rPr>
              <a:t>Remarque :  en croisant ces 6 types de réseaux, on identifie des « personnes cognitivement centrales » dans les communautés d’architectes observées</a:t>
            </a:r>
            <a:endParaRPr lang="fr-FR" sz="1900" dirty="0">
              <a:solidFill>
                <a:schemeClr val="bg1"/>
              </a:solidFill>
            </a:endParaRPr>
          </a:p>
        </p:txBody>
      </p:sp>
      <p:sp>
        <p:nvSpPr>
          <p:cNvPr id="19458" name="Espace réservé du numéro de diapositive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EF30F5F-6236-4ECB-A1A5-3F052DA4592E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fr-FR"/>
          </a:p>
        </p:txBody>
      </p:sp>
      <p:sp>
        <p:nvSpPr>
          <p:cNvPr id="19459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IDEKI / Nancy 21 septembre 2012</a:t>
            </a:r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sz="3200" smtClean="0"/>
              <a:t>1- La gestion de l’information professionnelle  en éco-architecture : </a:t>
            </a:r>
            <a:r>
              <a:rPr lang="fr-FR" sz="3200" smtClean="0">
                <a:solidFill>
                  <a:srgbClr val="7030A0"/>
                </a:solidFill>
              </a:rPr>
              <a:t>un enchevêtrement de réseaux:</a:t>
            </a:r>
            <a:endParaRPr lang="fr-FR" sz="320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fr-FR" dirty="0" smtClean="0"/>
              <a:t>La prédominance de la documentation physique </a:t>
            </a:r>
            <a:r>
              <a:rPr lang="fr-FR" sz="2200" dirty="0" smtClean="0"/>
              <a:t>(effet générationnel pour notre échantillon)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fr-FR" dirty="0" smtClean="0"/>
              <a:t>Les « pionniers de l’éco-construction » sont leaders et diffuseurs via des espaces de participation </a:t>
            </a:r>
            <a:r>
              <a:rPr lang="fr-FR" sz="2200" dirty="0" smtClean="0"/>
              <a:t>(de type forums, </a:t>
            </a:r>
            <a:r>
              <a:rPr lang="fr-FR" sz="2200" dirty="0" err="1" smtClean="0"/>
              <a:t>facebook</a:t>
            </a:r>
            <a:r>
              <a:rPr lang="fr-FR" sz="2200" dirty="0" smtClean="0"/>
              <a:t>…)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fr-FR" dirty="0" smtClean="0"/>
              <a:t>L’amorce d’une structuration en réseaux d’échange par le biais de « personnes ressources » </a:t>
            </a:r>
            <a:r>
              <a:rPr lang="fr-FR" sz="2200" dirty="0" smtClean="0"/>
              <a:t>(formatrice, animatrice…)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fr-FR" dirty="0" smtClean="0"/>
              <a:t>La volonté partagée de garder trace de formations, d’ateliers, de soirées thématiques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fr-FR" dirty="0" smtClean="0"/>
              <a:t>Une frontière assez nette entre les « architectes lecteurs » et les « architectes producteurs » d’information.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fr-FR" dirty="0" smtClean="0"/>
              <a:t>La constitution de premières formes de recueils de pratiques innovantes sous forme de synthèse, de fiches.</a:t>
            </a:r>
            <a:endParaRPr lang="fr-FR" dirty="0"/>
          </a:p>
        </p:txBody>
      </p:sp>
      <p:sp>
        <p:nvSpPr>
          <p:cNvPr id="20482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IDEKI / Nancy 21 septembre 2012</a:t>
            </a: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sz="3200" smtClean="0"/>
              <a:t>2- La gestion de l’information professionnelle  en éco-architecture : </a:t>
            </a:r>
            <a:r>
              <a:rPr lang="fr-FR" sz="3200" smtClean="0">
                <a:solidFill>
                  <a:srgbClr val="7030A0"/>
                </a:solidFill>
              </a:rPr>
              <a:t>les pratiques d’information observées </a:t>
            </a:r>
            <a:r>
              <a:rPr lang="fr-FR" sz="3200" smtClean="0"/>
              <a:t> : </a:t>
            </a:r>
            <a:endParaRPr lang="fr-FR" sz="3200">
              <a:solidFill>
                <a:srgbClr val="FF0000"/>
              </a:solidFill>
            </a:endParaRPr>
          </a:p>
        </p:txBody>
      </p:sp>
      <p:sp>
        <p:nvSpPr>
          <p:cNvPr id="20484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C0723E7-6F8A-4C19-83D5-F28191D3C52C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mtClean="0"/>
              <a:t>4 domaines de surveillance : </a:t>
            </a:r>
          </a:p>
          <a:p>
            <a:pPr>
              <a:buFont typeface="Wingdings 2" pitchFamily="18" charset="2"/>
              <a:buNone/>
            </a:pPr>
            <a:r>
              <a:rPr lang="fr-FR" sz="2000" smtClean="0"/>
              <a:t>besoins déclarés permanents /vs/pratiques d’informations ponctuelles</a:t>
            </a:r>
          </a:p>
          <a:p>
            <a:pPr lvl="1"/>
            <a:r>
              <a:rPr lang="fr-FR" sz="1800" smtClean="0"/>
              <a:t>Information &amp; Données (I-D) sur la MAITRISE ENERGETIQUE</a:t>
            </a:r>
          </a:p>
          <a:p>
            <a:pPr lvl="1"/>
            <a:r>
              <a:rPr lang="fr-FR" sz="1800" smtClean="0"/>
              <a:t>I-D sur le TRANSPORT DES ECO-MATERIAUX</a:t>
            </a:r>
          </a:p>
          <a:p>
            <a:pPr lvl="1"/>
            <a:r>
              <a:rPr lang="fr-FR" sz="1800" smtClean="0"/>
              <a:t>I-D sur les SOURCES de MATERIAUX</a:t>
            </a:r>
          </a:p>
          <a:p>
            <a:pPr lvl="1"/>
            <a:r>
              <a:rPr lang="fr-FR" sz="1800" smtClean="0"/>
              <a:t>I-D sur les FORMES de « CONCERTATIONS LOCALES »</a:t>
            </a:r>
          </a:p>
          <a:p>
            <a:endParaRPr lang="fr-FR" sz="2000" smtClean="0"/>
          </a:p>
        </p:txBody>
      </p:sp>
      <p:sp>
        <p:nvSpPr>
          <p:cNvPr id="21506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IDEKI / Nancy 21 septembre 2012</a:t>
            </a: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404392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sz="3200" smtClean="0"/>
              <a:t>3- L’identification des besoins en matière de suivi et de réactualisation de la connaissance : </a:t>
            </a:r>
            <a:endParaRPr lang="fr-FR" sz="3200"/>
          </a:p>
        </p:txBody>
      </p:sp>
      <p:sp>
        <p:nvSpPr>
          <p:cNvPr id="21508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138277A-B270-4635-A752-DB1DA84A7214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3348038" y="3933825"/>
            <a:ext cx="1871662" cy="7191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>
                <a:solidFill>
                  <a:srgbClr val="FF0000"/>
                </a:solidFill>
              </a:rPr>
              <a:t>MAITRISE ENERGETIQUE</a:t>
            </a:r>
            <a:endParaRPr lang="fr-FR" sz="1200" dirty="0">
              <a:solidFill>
                <a:srgbClr val="FF0000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1331913" y="4797425"/>
            <a:ext cx="1727200" cy="71913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>
                <a:solidFill>
                  <a:srgbClr val="FF0000"/>
                </a:solidFill>
              </a:rPr>
              <a:t>TRANSPORT ECO-MATERIAUX</a:t>
            </a:r>
            <a:endParaRPr lang="fr-FR" sz="1200" dirty="0">
              <a:solidFill>
                <a:srgbClr val="FF0000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3419475" y="5516563"/>
            <a:ext cx="2089150" cy="720725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>
                <a:solidFill>
                  <a:srgbClr val="FF0000"/>
                </a:solidFill>
              </a:rPr>
              <a:t>CONCERTATIONS LOCALES</a:t>
            </a:r>
            <a:endParaRPr lang="fr-FR" sz="1200" dirty="0">
              <a:solidFill>
                <a:srgbClr val="FF0000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5795963" y="4797425"/>
            <a:ext cx="1728787" cy="71913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>
                <a:solidFill>
                  <a:srgbClr val="FF0000"/>
                </a:solidFill>
              </a:rPr>
              <a:t>SOURCE DE MATERIAUX</a:t>
            </a:r>
            <a:endParaRPr lang="fr-FR" sz="1200" dirty="0">
              <a:solidFill>
                <a:srgbClr val="FF0000"/>
              </a:solidFill>
            </a:endParaRPr>
          </a:p>
        </p:txBody>
      </p:sp>
      <p:cxnSp>
        <p:nvCxnSpPr>
          <p:cNvPr id="11" name="Forme 10"/>
          <p:cNvCxnSpPr>
            <a:endCxn id="9" idx="2"/>
          </p:cNvCxnSpPr>
          <p:nvPr/>
        </p:nvCxnSpPr>
        <p:spPr>
          <a:xfrm rot="16200000" flipH="1">
            <a:off x="5040312" y="4402138"/>
            <a:ext cx="792163" cy="719138"/>
          </a:xfrm>
          <a:prstGeom prst="bentConnector2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Forme 12"/>
          <p:cNvCxnSpPr>
            <a:stCxn id="6" idx="2"/>
          </p:cNvCxnSpPr>
          <p:nvPr/>
        </p:nvCxnSpPr>
        <p:spPr>
          <a:xfrm rot="10800000" flipV="1">
            <a:off x="2916238" y="4292600"/>
            <a:ext cx="431800" cy="720725"/>
          </a:xfrm>
          <a:prstGeom prst="bentConnector2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en angle 14"/>
          <p:cNvCxnSpPr/>
          <p:nvPr/>
        </p:nvCxnSpPr>
        <p:spPr>
          <a:xfrm>
            <a:off x="2700338" y="5300663"/>
            <a:ext cx="1008062" cy="649287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Forme 16"/>
          <p:cNvCxnSpPr>
            <a:stCxn id="8" idx="6"/>
            <a:endCxn id="9" idx="3"/>
          </p:cNvCxnSpPr>
          <p:nvPr/>
        </p:nvCxnSpPr>
        <p:spPr>
          <a:xfrm flipV="1">
            <a:off x="5508625" y="5411788"/>
            <a:ext cx="541338" cy="465137"/>
          </a:xfrm>
          <a:prstGeom prst="bentConnector2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mtClean="0"/>
              <a:t>1- Entrée par </a:t>
            </a:r>
            <a:r>
              <a:rPr lang="fr-FR" smtClean="0">
                <a:solidFill>
                  <a:srgbClr val="7030A0"/>
                </a:solidFill>
              </a:rPr>
              <a:t>domaine</a:t>
            </a:r>
            <a:r>
              <a:rPr lang="fr-FR" smtClean="0"/>
              <a:t> </a:t>
            </a:r>
          </a:p>
          <a:p>
            <a:r>
              <a:rPr lang="fr-FR" smtClean="0"/>
              <a:t>2- Puis, annuaire de </a:t>
            </a:r>
            <a:r>
              <a:rPr lang="fr-FR" smtClean="0">
                <a:solidFill>
                  <a:srgbClr val="7030A0"/>
                </a:solidFill>
              </a:rPr>
              <a:t>personnes ressources</a:t>
            </a:r>
          </a:p>
          <a:p>
            <a:r>
              <a:rPr lang="fr-FR" smtClean="0"/>
              <a:t>3- Récupération de </a:t>
            </a:r>
            <a:r>
              <a:rPr lang="fr-FR" smtClean="0">
                <a:solidFill>
                  <a:srgbClr val="7030A0"/>
                </a:solidFill>
              </a:rPr>
              <a:t>la matière </a:t>
            </a:r>
            <a:r>
              <a:rPr lang="fr-FR" smtClean="0"/>
              <a:t>en possession de la personne ressource</a:t>
            </a:r>
          </a:p>
          <a:p>
            <a:r>
              <a:rPr lang="fr-FR" smtClean="0"/>
              <a:t>4- Production de vidéos d’enregistrement de séminaires, formations, ateliers,</a:t>
            </a:r>
          </a:p>
          <a:p>
            <a:r>
              <a:rPr lang="fr-FR" smtClean="0"/>
              <a:t>5- Système de veille informationnelle et évènementielle sur le domaine considéré </a:t>
            </a:r>
          </a:p>
          <a:p>
            <a:endParaRPr lang="fr-FR" smtClean="0"/>
          </a:p>
        </p:txBody>
      </p:sp>
      <p:sp>
        <p:nvSpPr>
          <p:cNvPr id="22530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IDEKI / Nancy 21 septembre 2012</a:t>
            </a: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sz="3200" smtClean="0"/>
              <a:t>4- Schéma didactique et accompagnement de la connaissance  par les ressources : </a:t>
            </a:r>
            <a:endParaRPr lang="fr-FR" sz="3200"/>
          </a:p>
        </p:txBody>
      </p:sp>
      <p:sp>
        <p:nvSpPr>
          <p:cNvPr id="22532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60D2E52-0A9A-438E-8784-AF163DBFF920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i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334</TotalTime>
  <Words>797</Words>
  <Application>Microsoft Office PowerPoint</Application>
  <PresentationFormat>Affichage à l'écran (4:3)</PresentationFormat>
  <Paragraphs>135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Modèle de conception</vt:lpstr>
      </vt:variant>
      <vt:variant>
        <vt:i4>6</vt:i4>
      </vt:variant>
      <vt:variant>
        <vt:lpstr>Titres des diapositives</vt:lpstr>
      </vt:variant>
      <vt:variant>
        <vt:i4>14</vt:i4>
      </vt:variant>
    </vt:vector>
  </HeadingPairs>
  <TitlesOfParts>
    <vt:vector size="25" baseType="lpstr">
      <vt:lpstr>Constantia</vt:lpstr>
      <vt:lpstr>Arial</vt:lpstr>
      <vt:lpstr>Wingdings 2</vt:lpstr>
      <vt:lpstr>Calibri</vt:lpstr>
      <vt:lpstr>Wingdings</vt:lpstr>
      <vt:lpstr>Papier</vt:lpstr>
      <vt:lpstr>Papier</vt:lpstr>
      <vt:lpstr>Papier</vt:lpstr>
      <vt:lpstr>Papier</vt:lpstr>
      <vt:lpstr>Papier</vt:lpstr>
      <vt:lpstr>Papier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Gestion de connaissances dans les micro-entreprises</dc:title>
  <dc:creator>Vliquete</dc:creator>
  <cp:lastModifiedBy>muriel.frisch</cp:lastModifiedBy>
  <cp:revision>54</cp:revision>
  <dcterms:created xsi:type="dcterms:W3CDTF">2012-09-05T07:05:00Z</dcterms:created>
  <dcterms:modified xsi:type="dcterms:W3CDTF">2012-10-01T08:40:47Z</dcterms:modified>
</cp:coreProperties>
</file>