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9" r:id="rId1"/>
  </p:sldMasterIdLst>
  <p:notesMasterIdLst>
    <p:notesMasterId r:id="rId14"/>
  </p:notesMasterIdLst>
  <p:handoutMasterIdLst>
    <p:handoutMasterId r:id="rId15"/>
  </p:handoutMasterIdLst>
  <p:sldIdLst>
    <p:sldId id="256" r:id="rId2"/>
    <p:sldId id="259" r:id="rId3"/>
    <p:sldId id="260" r:id="rId4"/>
    <p:sldId id="261" r:id="rId5"/>
    <p:sldId id="262" r:id="rId6"/>
    <p:sldId id="263" r:id="rId7"/>
    <p:sldId id="264" r:id="rId8"/>
    <p:sldId id="265" r:id="rId9"/>
    <p:sldId id="266" r:id="rId10"/>
    <p:sldId id="268" r:id="rId11"/>
    <p:sldId id="269"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estro .." initials="m." lastIdx="1" clrIdx="0">
    <p:extLst>
      <p:ext uri="{19B8F6BF-5375-455C-9EA6-DF929625EA0E}">
        <p15:presenceInfo xmlns:p15="http://schemas.microsoft.com/office/powerpoint/2012/main" userId="d724ec8762bd54c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1" autoAdjust="0"/>
    <p:restoredTop sz="94660"/>
  </p:normalViewPr>
  <p:slideViewPr>
    <p:cSldViewPr snapToGrid="0">
      <p:cViewPr varScale="1">
        <p:scale>
          <a:sx n="83" d="100"/>
          <a:sy n="83" d="100"/>
        </p:scale>
        <p:origin x="65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30T22:33:31.702" idx="1">
    <p:pos x="1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2CBB2B4-868E-4D0F-9508-809470F03E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4ème colloque international « IDEKI Didactiques et métiers de l’humain » - Intelligence collective, Rapport(s) au(x) savoir(s) et professionnalisation, dans les métiers de l’humain et pour les métiers de l’humain </a:t>
            </a:r>
          </a:p>
        </p:txBody>
      </p:sp>
      <p:sp>
        <p:nvSpPr>
          <p:cNvPr id="3" name="Espace réservé de la date 2">
            <a:extLst>
              <a:ext uri="{FF2B5EF4-FFF2-40B4-BE49-F238E27FC236}">
                <a16:creationId xmlns:a16="http://schemas.microsoft.com/office/drawing/2014/main" id="{CB064C40-C97E-4DF7-9042-EF65D3E74E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D1AC0AB-4BE5-4FB0-98DD-D2936B170C44}" type="datetimeFigureOut">
              <a:rPr lang="fr-FR" smtClean="0"/>
              <a:t>09/12/2021</a:t>
            </a:fld>
            <a:endParaRPr lang="fr-FR"/>
          </a:p>
        </p:txBody>
      </p:sp>
      <p:sp>
        <p:nvSpPr>
          <p:cNvPr id="4" name="Espace réservé du pied de page 3">
            <a:extLst>
              <a:ext uri="{FF2B5EF4-FFF2-40B4-BE49-F238E27FC236}">
                <a16:creationId xmlns:a16="http://schemas.microsoft.com/office/drawing/2014/main" id="{DEE592CB-BF46-46EF-A56F-5D59B238884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4B2235B-4FB9-454F-BD05-BA19103D0B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3B61B75-1EA8-4836-AD65-33678E824ECC}" type="slidenum">
              <a:rPr lang="fr-FR" smtClean="0"/>
              <a:t>‹N°›</a:t>
            </a:fld>
            <a:endParaRPr lang="fr-FR"/>
          </a:p>
        </p:txBody>
      </p:sp>
    </p:spTree>
    <p:extLst>
      <p:ext uri="{BB962C8B-B14F-4D97-AF65-F5344CB8AC3E}">
        <p14:creationId xmlns:p14="http://schemas.microsoft.com/office/powerpoint/2010/main" val="140536031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a:t>4ème colloque international « IDEKI Didactiques et métiers de l’humain » - Intelligence collective, Rapport(s) au(x) savoir(s) et professionnalisation, dans les métiers de l’humain et pour les métiers de l’humain </a:t>
            </a: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3FE31F-5B10-4780-8921-58BDA274EC14}" type="datetimeFigureOut">
              <a:rPr lang="fr-FR" smtClean="0"/>
              <a:t>09/12/2021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6D6616-0A9B-442C-89D2-A920C17ADC1B}" type="slidenum">
              <a:rPr lang="fr-FR" smtClean="0"/>
              <a:t>‹N°›</a:t>
            </a:fld>
            <a:endParaRPr lang="fr-FR"/>
          </a:p>
        </p:txBody>
      </p:sp>
    </p:spTree>
    <p:extLst>
      <p:ext uri="{BB962C8B-B14F-4D97-AF65-F5344CB8AC3E}">
        <p14:creationId xmlns:p14="http://schemas.microsoft.com/office/powerpoint/2010/main" val="264714441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9607A7-8386-47DB-8578-DDEDD194E5D4}"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0850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604553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34267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87629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9607A7-8386-47DB-8578-DDEDD194E5D4}" type="slidenum">
              <a:rPr lang="en-US" smtClean="0"/>
              <a:pPr/>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22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79321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669820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96473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1769482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4F0E216-BA48-4F04-AC4F-645AA0DD6AC6}" type="datetimeFigureOut">
              <a:rPr lang="en-US" smtClean="0"/>
              <a:pPr/>
              <a:t>12/9/2021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2145575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4F0E216-BA48-4F04-AC4F-645AA0DD6AC6}" type="datetimeFigureOut">
              <a:rPr lang="en-US" smtClean="0"/>
              <a:pPr/>
              <a:t>12/9/2021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9607A7-8386-47DB-8578-DDEDD194E5D4}" type="slidenum">
              <a:rPr lang="en-US" smtClean="0"/>
              <a:pPr/>
              <a:t>‹N°›</a:t>
            </a:fld>
            <a:endParaRPr lang="en-US" dirty="0"/>
          </a:p>
        </p:txBody>
      </p:sp>
    </p:spTree>
    <p:extLst>
      <p:ext uri="{BB962C8B-B14F-4D97-AF65-F5344CB8AC3E}">
        <p14:creationId xmlns:p14="http://schemas.microsoft.com/office/powerpoint/2010/main" val="2744834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4F0E216-BA48-4F04-AC4F-645AA0DD6AC6}" type="datetimeFigureOut">
              <a:rPr lang="en-US" smtClean="0"/>
              <a:pPr/>
              <a:t>12/9/2021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39607A7-8386-47DB-8578-DDEDD194E5D4}" type="slidenum">
              <a:rPr lang="en-US" smtClean="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6246138"/>
      </p:ext>
    </p:extLst>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8" name="Sous-titre 2">
            <a:extLst>
              <a:ext uri="{FF2B5EF4-FFF2-40B4-BE49-F238E27FC236}">
                <a16:creationId xmlns:a16="http://schemas.microsoft.com/office/drawing/2014/main" id="{E7443A2F-1C9B-4FEE-B496-C747204FA9EA}"/>
              </a:ext>
            </a:extLst>
          </p:cNvPr>
          <p:cNvSpPr>
            <a:spLocks noGrp="1"/>
          </p:cNvSpPr>
          <p:nvPr>
            <p:ph type="subTitle" idx="1"/>
          </p:nvPr>
        </p:nvSpPr>
        <p:spPr>
          <a:xfrm>
            <a:off x="1" y="1633412"/>
            <a:ext cx="12191999" cy="1095788"/>
          </a:xfrm>
        </p:spPr>
        <p:txBody>
          <a:bodyPr>
            <a:normAutofit fontScale="47500" lnSpcReduction="20000"/>
          </a:bodyPr>
          <a:lstStyle/>
          <a:p>
            <a:pPr algn="ctr"/>
            <a:r>
              <a:rPr kumimoji="0" lang="fr-FR" sz="2500" b="1" u="none" strike="noStrike" kern="1200" cap="all" spc="0" normalizeH="0" baseline="0" noProof="0" dirty="0">
                <a:ln>
                  <a:noFill/>
                </a:ln>
                <a:solidFill>
                  <a:schemeClr val="tx1"/>
                </a:solidFill>
                <a:effectLst/>
                <a:uLnTx/>
                <a:uFillTx/>
                <a:latin typeface="+mj-lt"/>
                <a:ea typeface="+mj-ea"/>
                <a:cs typeface="+mj-cs"/>
              </a:rPr>
              <a:t>Rapport(s) au(x) savoir(s) et intelligence collective</a:t>
            </a:r>
            <a:br>
              <a:rPr kumimoji="0" lang="fr-FR" sz="2200" b="1" u="none" strike="noStrike" kern="1200" cap="all" spc="0" normalizeH="0" baseline="0" noProof="0" dirty="0">
                <a:ln>
                  <a:noFill/>
                </a:ln>
                <a:solidFill>
                  <a:schemeClr val="tx1"/>
                </a:solidFill>
                <a:effectLst/>
                <a:uLnTx/>
                <a:uFillTx/>
                <a:latin typeface="+mj-lt"/>
                <a:ea typeface="+mj-ea"/>
                <a:cs typeface="+mj-cs"/>
              </a:rPr>
            </a:br>
            <a:endParaRPr kumimoji="0" lang="fr-FR" sz="2200" b="1" u="none" strike="noStrike" kern="1200" cap="all" spc="0" normalizeH="0" baseline="0" noProof="0" dirty="0">
              <a:ln>
                <a:noFill/>
              </a:ln>
              <a:solidFill>
                <a:schemeClr val="tx1"/>
              </a:solidFill>
              <a:effectLst/>
              <a:uLnTx/>
              <a:uFillTx/>
              <a:latin typeface="+mj-lt"/>
              <a:ea typeface="+mj-ea"/>
              <a:cs typeface="+mj-cs"/>
            </a:endParaRPr>
          </a:p>
          <a:p>
            <a:pPr algn="ctr"/>
            <a:r>
              <a:rPr lang="fr-FR" sz="3800" b="1" dirty="0">
                <a:solidFill>
                  <a:schemeClr val="tx1"/>
                </a:solidFill>
                <a:latin typeface="+mj-lt"/>
                <a:ea typeface="STXingkai" panose="020B0503020204020204" pitchFamily="2" charset="-122"/>
              </a:rPr>
              <a:t>Contributions de l’intelligence collective aux traitements des erreurs DES </a:t>
            </a:r>
            <a:r>
              <a:rPr lang="fr-FR" sz="3800" b="1" dirty="0" err="1">
                <a:solidFill>
                  <a:schemeClr val="tx1"/>
                </a:solidFill>
                <a:latin typeface="+mj-lt"/>
                <a:ea typeface="STXingkai" panose="020B0503020204020204" pitchFamily="2" charset="-122"/>
              </a:rPr>
              <a:t>ÉlÈVES</a:t>
            </a:r>
            <a:r>
              <a:rPr lang="fr-FR" sz="3800" b="1" dirty="0">
                <a:solidFill>
                  <a:schemeClr val="tx1"/>
                </a:solidFill>
                <a:latin typeface="+mj-lt"/>
                <a:ea typeface="STXingkai" panose="020B0503020204020204" pitchFamily="2" charset="-122"/>
              </a:rPr>
              <a:t> et</a:t>
            </a:r>
          </a:p>
          <a:p>
            <a:pPr algn="ctr"/>
            <a:r>
              <a:rPr lang="fr-FR" sz="3800" b="1" dirty="0">
                <a:solidFill>
                  <a:schemeClr val="tx1"/>
                </a:solidFill>
                <a:latin typeface="+mj-lt"/>
                <a:ea typeface="STXingkai" panose="020B0503020204020204" pitchFamily="2" charset="-122"/>
              </a:rPr>
              <a:t> des enseignants du premier et second degré en classe et dans l’action</a:t>
            </a:r>
            <a:endParaRPr kumimoji="0" lang="fr-FR" sz="3800" b="1" u="none" strike="noStrike" kern="1200" cap="all" spc="0" normalizeH="0" baseline="0" noProof="0" dirty="0">
              <a:ln>
                <a:noFill/>
              </a:ln>
              <a:solidFill>
                <a:schemeClr val="tx1"/>
              </a:solidFill>
              <a:effectLst/>
              <a:uLnTx/>
              <a:uFillTx/>
              <a:latin typeface="+mj-lt"/>
              <a:ea typeface="+mj-ea"/>
              <a:cs typeface="+mj-cs"/>
            </a:endParaRPr>
          </a:p>
          <a:p>
            <a:endParaRPr lang="fr-FR" sz="1200" b="1" cap="all" dirty="0">
              <a:solidFill>
                <a:prstClr val="black"/>
              </a:solidFill>
              <a:latin typeface="Century Gothic" panose="020B0502020202020204"/>
              <a:ea typeface="+mj-ea"/>
              <a:cs typeface="+mj-cs"/>
            </a:endParaRPr>
          </a:p>
        </p:txBody>
      </p:sp>
      <p:sp>
        <p:nvSpPr>
          <p:cNvPr id="99" name="ZoneTexte 98">
            <a:extLst>
              <a:ext uri="{FF2B5EF4-FFF2-40B4-BE49-F238E27FC236}">
                <a16:creationId xmlns:a16="http://schemas.microsoft.com/office/drawing/2014/main" id="{6DC1D21D-ECE1-4413-AFFF-53D62E2543D1}"/>
              </a:ext>
            </a:extLst>
          </p:cNvPr>
          <p:cNvSpPr txBox="1"/>
          <p:nvPr/>
        </p:nvSpPr>
        <p:spPr>
          <a:xfrm>
            <a:off x="0" y="102217"/>
            <a:ext cx="12192000" cy="523220"/>
          </a:xfrm>
          <a:prstGeom prst="rect">
            <a:avLst/>
          </a:prstGeom>
          <a:noFill/>
        </p:spPr>
        <p:txBody>
          <a:bodyPr wrap="square">
            <a:spAutoFit/>
          </a:bodyPr>
          <a:lstStyle/>
          <a:p>
            <a:pPr algn="ctr"/>
            <a:r>
              <a:rPr lang="fr-FR" sz="1400" b="1" dirty="0">
                <a:solidFill>
                  <a:srgbClr val="7030A0"/>
                </a:solidFill>
              </a:rPr>
              <a:t>4</a:t>
            </a:r>
            <a:r>
              <a:rPr lang="fr-FR" sz="1400" b="1" baseline="30000" dirty="0">
                <a:solidFill>
                  <a:srgbClr val="7030A0"/>
                </a:solidFill>
              </a:rPr>
              <a:t>ème</a:t>
            </a:r>
            <a:r>
              <a:rPr lang="fr-FR" sz="1400" b="1"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100" name="ZoneTexte 99">
            <a:extLst>
              <a:ext uri="{FF2B5EF4-FFF2-40B4-BE49-F238E27FC236}">
                <a16:creationId xmlns:a16="http://schemas.microsoft.com/office/drawing/2014/main" id="{5420FEAD-ADC8-4A8C-BC71-66D27637DE79}"/>
              </a:ext>
            </a:extLst>
          </p:cNvPr>
          <p:cNvSpPr txBox="1"/>
          <p:nvPr/>
        </p:nvSpPr>
        <p:spPr>
          <a:xfrm>
            <a:off x="6810129" y="4613140"/>
            <a:ext cx="2857500" cy="830997"/>
          </a:xfrm>
          <a:prstGeom prst="rect">
            <a:avLst/>
          </a:prstGeom>
          <a:noFill/>
        </p:spPr>
        <p:txBody>
          <a:bodyPr wrap="square">
            <a:spAutoFit/>
          </a:bodyPr>
          <a:lstStyle/>
          <a:p>
            <a:r>
              <a:rPr lang="fr-FR" sz="1200" dirty="0"/>
              <a:t>Simon Joseph NDI MENA</a:t>
            </a:r>
          </a:p>
          <a:p>
            <a:r>
              <a:rPr lang="fr-FR" sz="1200" dirty="0"/>
              <a:t>Doctorant à l’Université de Reims Champagne Ardenne</a:t>
            </a:r>
          </a:p>
          <a:p>
            <a:r>
              <a:rPr lang="fr-FR" sz="1200" dirty="0"/>
              <a:t>CEREP EA4692</a:t>
            </a:r>
          </a:p>
        </p:txBody>
      </p:sp>
      <p:sp>
        <p:nvSpPr>
          <p:cNvPr id="101" name="ZoneTexte 100">
            <a:extLst>
              <a:ext uri="{FF2B5EF4-FFF2-40B4-BE49-F238E27FC236}">
                <a16:creationId xmlns:a16="http://schemas.microsoft.com/office/drawing/2014/main" id="{F363C04B-7FD6-47FD-B6C4-B28C4F8836C7}"/>
              </a:ext>
            </a:extLst>
          </p:cNvPr>
          <p:cNvSpPr txBox="1"/>
          <p:nvPr/>
        </p:nvSpPr>
        <p:spPr>
          <a:xfrm>
            <a:off x="2754123" y="4613141"/>
            <a:ext cx="3463290" cy="830997"/>
          </a:xfrm>
          <a:prstGeom prst="rect">
            <a:avLst/>
          </a:prstGeom>
          <a:noFill/>
        </p:spPr>
        <p:txBody>
          <a:bodyPr wrap="square">
            <a:spAutoFit/>
          </a:bodyPr>
          <a:lstStyle/>
          <a:p>
            <a:r>
              <a:rPr lang="fr-FR" sz="1200" dirty="0"/>
              <a:t>Karine FRANÇOIS </a:t>
            </a:r>
          </a:p>
          <a:p>
            <a:r>
              <a:rPr lang="fr-FR" sz="1200" dirty="0"/>
              <a:t>Doctorante à l’Université de Reims Champagne Ardenne</a:t>
            </a:r>
          </a:p>
          <a:p>
            <a:r>
              <a:rPr lang="fr-FR" sz="1200" dirty="0"/>
              <a:t>CEREP EA4692</a:t>
            </a:r>
          </a:p>
        </p:txBody>
      </p:sp>
      <p:sp>
        <p:nvSpPr>
          <p:cNvPr id="103" name="ZoneTexte 102">
            <a:extLst>
              <a:ext uri="{FF2B5EF4-FFF2-40B4-BE49-F238E27FC236}">
                <a16:creationId xmlns:a16="http://schemas.microsoft.com/office/drawing/2014/main" id="{0DE519C3-1E74-4402-B241-11FB90DB684A}"/>
              </a:ext>
            </a:extLst>
          </p:cNvPr>
          <p:cNvSpPr txBox="1"/>
          <p:nvPr/>
        </p:nvSpPr>
        <p:spPr>
          <a:xfrm>
            <a:off x="0" y="6432617"/>
            <a:ext cx="11094720"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
        <p:nvSpPr>
          <p:cNvPr id="104" name="ZoneTexte 103">
            <a:extLst>
              <a:ext uri="{FF2B5EF4-FFF2-40B4-BE49-F238E27FC236}">
                <a16:creationId xmlns:a16="http://schemas.microsoft.com/office/drawing/2014/main" id="{C1D2C3F3-76B1-476A-9068-449C4BC6D4F4}"/>
              </a:ext>
            </a:extLst>
          </p:cNvPr>
          <p:cNvSpPr txBox="1"/>
          <p:nvPr/>
        </p:nvSpPr>
        <p:spPr>
          <a:xfrm>
            <a:off x="2586446" y="5928751"/>
            <a:ext cx="6096000" cy="369332"/>
          </a:xfrm>
          <a:prstGeom prst="rect">
            <a:avLst/>
          </a:prstGeom>
          <a:noFill/>
        </p:spPr>
        <p:txBody>
          <a:bodyPr wrap="square">
            <a:spAutoFit/>
          </a:bodyPr>
          <a:lstStyle/>
          <a:p>
            <a:pPr algn="ctr"/>
            <a:r>
              <a:rPr lang="fr-FR" sz="1800" b="1" dirty="0"/>
              <a:t> </a:t>
            </a:r>
            <a:r>
              <a:rPr lang="fr-FR" sz="1400" b="1" dirty="0"/>
              <a:t>Pont-à-Mousson (France) – 2 et 3 décembre 2021</a:t>
            </a:r>
          </a:p>
        </p:txBody>
      </p:sp>
      <p:sp>
        <p:nvSpPr>
          <p:cNvPr id="8" name="Rectangle 7">
            <a:extLst>
              <a:ext uri="{FF2B5EF4-FFF2-40B4-BE49-F238E27FC236}">
                <a16:creationId xmlns:a16="http://schemas.microsoft.com/office/drawing/2014/main" id="{04A43E48-BEBB-47E6-8E4C-0B8715B21E4B}"/>
              </a:ext>
            </a:extLst>
          </p:cNvPr>
          <p:cNvSpPr/>
          <p:nvPr/>
        </p:nvSpPr>
        <p:spPr>
          <a:xfrm>
            <a:off x="4527369" y="3918857"/>
            <a:ext cx="2857500" cy="2096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Présenté par</a:t>
            </a:r>
          </a:p>
        </p:txBody>
      </p:sp>
    </p:spTree>
    <p:extLst>
      <p:ext uri="{BB962C8B-B14F-4D97-AF65-F5344CB8AC3E}">
        <p14:creationId xmlns:p14="http://schemas.microsoft.com/office/powerpoint/2010/main" val="3817374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377191" y="671604"/>
            <a:ext cx="11445354" cy="5274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b="1"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fr-FR" sz="1800" dirty="0">
                <a:solidFill>
                  <a:schemeClr val="tx1"/>
                </a:solidFill>
                <a:latin typeface="Calibri" panose="020F0502020204030204" pitchFamily="34" charset="0"/>
                <a:cs typeface="Calibri" panose="020F0502020204030204" pitchFamily="34" charset="0"/>
              </a:rPr>
              <a:t> </a:t>
            </a:r>
            <a:r>
              <a:rPr lang="fr-FR" sz="1800" b="1" dirty="0">
                <a:solidFill>
                  <a:schemeClr val="tx1"/>
                </a:solidFill>
                <a:latin typeface="Calibri" panose="020F0502020204030204" pitchFamily="34" charset="0"/>
                <a:cs typeface="Calibri" panose="020F0502020204030204" pitchFamily="34" charset="0"/>
              </a:rPr>
              <a:t>Références bibliographiques/ Sitographie</a:t>
            </a:r>
            <a:endParaRPr lang="fr-FR" sz="1200" dirty="0">
              <a:solidFill>
                <a:schemeClr val="tx1"/>
              </a:solidFill>
              <a:latin typeface="Times New Roman" panose="02020603050405020304" pitchFamily="18" charset="0"/>
              <a:cs typeface="Times New Roman" panose="02020603050405020304" pitchFamily="18" charset="0"/>
            </a:endParaRPr>
          </a:p>
          <a:p>
            <a:endParaRPr lang="fr-FR" sz="1200"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Astolfi, Jean-Pierre. (1997. Rééd. 2011, p. 100). </a:t>
            </a:r>
            <a:r>
              <a:rPr lang="fr-FR" sz="1200" i="1" dirty="0">
                <a:solidFill>
                  <a:schemeClr val="tx1"/>
                </a:solidFill>
                <a:latin typeface="Times New Roman" panose="02020603050405020304" pitchFamily="18" charset="0"/>
                <a:cs typeface="Times New Roman" panose="02020603050405020304" pitchFamily="18" charset="0"/>
              </a:rPr>
              <a:t>L’erreur, un outil pour enseigner.</a:t>
            </a:r>
            <a:r>
              <a:rPr lang="fr-FR" sz="1200" dirty="0">
                <a:solidFill>
                  <a:schemeClr val="tx1"/>
                </a:solidFill>
                <a:latin typeface="Times New Roman" panose="02020603050405020304" pitchFamily="18" charset="0"/>
                <a:cs typeface="Times New Roman" panose="02020603050405020304" pitchFamily="18" charset="0"/>
              </a:rPr>
              <a:t> Paris : ESF.</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Astolfi, Jean-Pierre. (2008). </a:t>
            </a:r>
            <a:r>
              <a:rPr lang="fr-FR" sz="1200" i="1" dirty="0">
                <a:solidFill>
                  <a:schemeClr val="tx1"/>
                </a:solidFill>
                <a:latin typeface="Times New Roman" panose="02020603050405020304" pitchFamily="18" charset="0"/>
                <a:cs typeface="Times New Roman" panose="02020603050405020304" pitchFamily="18" charset="0"/>
              </a:rPr>
              <a:t>La saveur des savoirs. </a:t>
            </a:r>
            <a:r>
              <a:rPr lang="fr-FR" sz="1200" dirty="0">
                <a:solidFill>
                  <a:schemeClr val="tx1"/>
                </a:solidFill>
                <a:latin typeface="Times New Roman" panose="02020603050405020304" pitchFamily="18" charset="0"/>
                <a:cs typeface="Times New Roman" panose="02020603050405020304" pitchFamily="18" charset="0"/>
              </a:rPr>
              <a:t>Paris :  ESF.</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Brousseau, Guy. (1998). Les obstacles épistémologiques, problèmes et ingénierie didactique. Dans G. Brousseau, </a:t>
            </a:r>
            <a:r>
              <a:rPr lang="fr-FR" sz="1200" i="1" dirty="0">
                <a:solidFill>
                  <a:schemeClr val="tx1"/>
                </a:solidFill>
                <a:latin typeface="Times New Roman" panose="02020603050405020304" pitchFamily="18" charset="0"/>
                <a:cs typeface="Times New Roman" panose="02020603050405020304" pitchFamily="18" charset="0"/>
              </a:rPr>
              <a:t>Théorie des situations didactiques</a:t>
            </a:r>
            <a:r>
              <a:rPr lang="fr-FR" sz="1200" dirty="0">
                <a:solidFill>
                  <a:schemeClr val="tx1"/>
                </a:solidFill>
                <a:latin typeface="Times New Roman" panose="02020603050405020304" pitchFamily="18" charset="0"/>
                <a:cs typeface="Times New Roman" panose="02020603050405020304" pitchFamily="18" charset="0"/>
              </a:rPr>
              <a:t> (p. 115-160). Grenoble : La Pensée Sauvage. </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Chartrain, Jean-Louis, et Caillot, Michel. (2001). Rapport au savoir et apprentissages scientifiques : Quelle méthodologie pour analyser le type de rapport au savoir des élèves ? </a:t>
            </a:r>
            <a:r>
              <a:rPr lang="fr-FR" sz="1200" i="1" dirty="0">
                <a:solidFill>
                  <a:schemeClr val="tx1"/>
                </a:solidFill>
                <a:latin typeface="Times New Roman" panose="02020603050405020304" pitchFamily="18" charset="0"/>
                <a:cs typeface="Times New Roman" panose="02020603050405020304" pitchFamily="18" charset="0"/>
              </a:rPr>
              <a:t>Cahiers de la recherche et du développement.</a:t>
            </a:r>
            <a:r>
              <a:rPr lang="fr-FR" sz="1200" dirty="0">
                <a:solidFill>
                  <a:schemeClr val="tx1"/>
                </a:solidFill>
                <a:latin typeface="Times New Roman" panose="02020603050405020304" pitchFamily="18" charset="0"/>
                <a:cs typeface="Times New Roman" panose="02020603050405020304" pitchFamily="18" charset="0"/>
              </a:rPr>
              <a:t> SKHOL</a:t>
            </a:r>
            <a:r>
              <a:rPr lang="fr-FR" sz="1200" i="1" dirty="0">
                <a:solidFill>
                  <a:schemeClr val="tx1"/>
                </a:solidFill>
                <a:latin typeface="Times New Roman" panose="02020603050405020304" pitchFamily="18" charset="0"/>
                <a:cs typeface="Times New Roman" panose="02020603050405020304" pitchFamily="18" charset="0"/>
              </a:rPr>
              <a:t>Ê</a:t>
            </a:r>
            <a:r>
              <a:rPr lang="fr-FR" sz="1200" dirty="0">
                <a:solidFill>
                  <a:schemeClr val="tx1"/>
                </a:solidFill>
                <a:latin typeface="Times New Roman" panose="02020603050405020304" pitchFamily="18" charset="0"/>
                <a:cs typeface="Times New Roman" panose="02020603050405020304" pitchFamily="18" charset="0"/>
              </a:rPr>
              <a:t>. Numéro Hors-Série. p. 153-168.</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Centre National de Ressources Textuelles et Lexicales. (2020). Repéré à : https://www.cnrtl.fr &gt; etymologie&gt;</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Cristol, Denis, et Joly, Cécile. (2017). </a:t>
            </a:r>
            <a:r>
              <a:rPr lang="fr-FR" sz="1200" i="1" dirty="0">
                <a:solidFill>
                  <a:schemeClr val="tx1"/>
                </a:solidFill>
                <a:latin typeface="Times New Roman" panose="02020603050405020304" pitchFamily="18" charset="0"/>
                <a:cs typeface="Times New Roman" panose="02020603050405020304" pitchFamily="18" charset="0"/>
              </a:rPr>
              <a:t>Management et intelligence</a:t>
            </a:r>
            <a:endParaRPr lang="fr-FR" sz="1200" dirty="0">
              <a:solidFill>
                <a:schemeClr val="tx1"/>
              </a:solidFill>
              <a:latin typeface="Times New Roman" panose="02020603050405020304" pitchFamily="18" charset="0"/>
              <a:cs typeface="Times New Roman" panose="02020603050405020304" pitchFamily="18" charset="0"/>
            </a:endParaRPr>
          </a:p>
          <a:p>
            <a:r>
              <a:rPr lang="fr-FR" sz="1200" i="1" dirty="0">
                <a:solidFill>
                  <a:schemeClr val="tx1"/>
                </a:solidFill>
                <a:latin typeface="Times New Roman" panose="02020603050405020304" pitchFamily="18" charset="0"/>
                <a:cs typeface="Times New Roman" panose="02020603050405020304" pitchFamily="18" charset="0"/>
              </a:rPr>
              <a:t>collective</a:t>
            </a:r>
            <a:r>
              <a:rPr lang="fr-FR" sz="1200" dirty="0">
                <a:solidFill>
                  <a:schemeClr val="tx1"/>
                </a:solidFill>
                <a:latin typeface="Times New Roman" panose="02020603050405020304" pitchFamily="18" charset="0"/>
                <a:cs typeface="Times New Roman" panose="02020603050405020304" pitchFamily="18" charset="0"/>
              </a:rPr>
              <a:t>. 60 méthodes et exercices : Des pratiques pour apprendre.</a:t>
            </a:r>
          </a:p>
          <a:p>
            <a:r>
              <a:rPr lang="fr-FR" sz="1200" dirty="0">
                <a:solidFill>
                  <a:schemeClr val="tx1"/>
                </a:solidFill>
                <a:latin typeface="Times New Roman" panose="02020603050405020304" pitchFamily="18" charset="0"/>
                <a:cs typeface="Times New Roman" panose="02020603050405020304" pitchFamily="18" charset="0"/>
              </a:rPr>
              <a:t>Paris : ESF. </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Favre, Daniel. (1995). « Conception de l’erreur et rupture</a:t>
            </a:r>
          </a:p>
          <a:p>
            <a:r>
              <a:rPr lang="fr-FR" sz="1200" dirty="0">
                <a:solidFill>
                  <a:schemeClr val="tx1"/>
                </a:solidFill>
                <a:latin typeface="Times New Roman" panose="02020603050405020304" pitchFamily="18" charset="0"/>
                <a:cs typeface="Times New Roman" panose="02020603050405020304" pitchFamily="18" charset="0"/>
              </a:rPr>
              <a:t>épistémologique », </a:t>
            </a:r>
            <a:r>
              <a:rPr lang="fr-FR" sz="1200" i="1" dirty="0">
                <a:solidFill>
                  <a:schemeClr val="tx1"/>
                </a:solidFill>
                <a:latin typeface="Times New Roman" panose="02020603050405020304" pitchFamily="18" charset="0"/>
                <a:cs typeface="Times New Roman" panose="02020603050405020304" pitchFamily="18" charset="0"/>
              </a:rPr>
              <a:t>Revue française de pédagogie</a:t>
            </a:r>
            <a:r>
              <a:rPr lang="fr-FR" sz="1200" dirty="0">
                <a:solidFill>
                  <a:schemeClr val="tx1"/>
                </a:solidFill>
                <a:latin typeface="Times New Roman" panose="02020603050405020304" pitchFamily="18" charset="0"/>
                <a:cs typeface="Times New Roman" panose="02020603050405020304" pitchFamily="18" charset="0"/>
              </a:rPr>
              <a:t>, numéro 111, avril-juin 1995, p. 85-94.</a:t>
            </a:r>
          </a:p>
          <a:p>
            <a:r>
              <a:rPr lang="fr-FR" sz="1200" dirty="0">
                <a:solidFill>
                  <a:schemeClr val="tx1"/>
                </a:solidFill>
                <a:latin typeface="Times New Roman" panose="02020603050405020304" pitchFamily="18" charset="0"/>
                <a:cs typeface="Times New Roman" panose="02020603050405020304" pitchFamily="18" charset="0"/>
              </a:rPr>
              <a:t>Disponible en ligne sur le site de l’Institut français de l’Éducation.</a:t>
            </a:r>
          </a:p>
          <a:p>
            <a:endParaRPr lang="fr-FR" sz="1200" b="1"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Fiard, Jacques, et Récopé, Michel. (2012, p. 18). L’erreur pour apprendre. </a:t>
            </a:r>
            <a:r>
              <a:rPr lang="fr-FR" sz="1200" i="1" dirty="0">
                <a:solidFill>
                  <a:schemeClr val="tx1"/>
                </a:solidFill>
                <a:latin typeface="Times New Roman" panose="02020603050405020304" pitchFamily="18" charset="0"/>
                <a:cs typeface="Times New Roman" panose="02020603050405020304" pitchFamily="18" charset="0"/>
              </a:rPr>
              <a:t>Cahiers pédagogiques</a:t>
            </a:r>
            <a:r>
              <a:rPr lang="fr-FR" sz="1200" dirty="0">
                <a:solidFill>
                  <a:schemeClr val="tx1"/>
                </a:solidFill>
                <a:latin typeface="Times New Roman" panose="02020603050405020304" pitchFamily="18" charset="0"/>
                <a:cs typeface="Times New Roman" panose="02020603050405020304" pitchFamily="18" charset="0"/>
              </a:rPr>
              <a:t>, numéro 494, janvier 2012. Repéré à :  </a:t>
            </a:r>
          </a:p>
          <a:p>
            <a:r>
              <a:rPr lang="fr-FR" sz="1200" dirty="0">
                <a:solidFill>
                  <a:schemeClr val="tx1"/>
                </a:solidFill>
                <a:latin typeface="Times New Roman" panose="02020603050405020304" pitchFamily="18" charset="0"/>
                <a:cs typeface="Times New Roman" panose="02020603050405020304" pitchFamily="18" charset="0"/>
              </a:rPr>
              <a:t>www.clg-fort-montlhery.ac-Versailles.fr/IMG/pdf /Cahiers _ pedagogiques_494.pdf</a:t>
            </a:r>
          </a:p>
          <a:p>
            <a:endParaRPr lang="fr-FR" sz="12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2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2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2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2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200" b="1" dirty="0">
              <a:solidFill>
                <a:schemeClr val="tx1"/>
              </a:solidFill>
              <a:latin typeface="Times New Roman" panose="02020603050405020304" pitchFamily="18" charset="0"/>
              <a:cs typeface="Times New Roman" panose="02020603050405020304" pitchFamily="18" charset="0"/>
            </a:endParaRPr>
          </a:p>
          <a:p>
            <a:endParaRPr lang="fr-FR" sz="1200" b="1" dirty="0">
              <a:solidFill>
                <a:schemeClr val="tx1"/>
              </a:solidFill>
              <a:latin typeface="Times New Roman" panose="02020603050405020304" pitchFamily="18" charset="0"/>
              <a:cs typeface="Times New Roman" panose="02020603050405020304" pitchFamily="18" charset="0"/>
            </a:endParaRPr>
          </a:p>
          <a:p>
            <a:pPr algn="ctr"/>
            <a:br>
              <a:rPr lang="fr-FR" sz="1200" dirty="0">
                <a:solidFill>
                  <a:schemeClr val="tx1"/>
                </a:solidFill>
                <a:latin typeface="Times New Roman" panose="02020603050405020304" pitchFamily="18" charset="0"/>
                <a:cs typeface="Times New Roman" panose="02020603050405020304" pitchFamily="18" charset="0"/>
              </a:rPr>
            </a:br>
            <a:r>
              <a:rPr lang="fr-FR" sz="1200" dirty="0">
                <a:solidFill>
                  <a:schemeClr val="tx1"/>
                </a:solidFill>
                <a:latin typeface="Times New Roman" panose="02020603050405020304" pitchFamily="18" charset="0"/>
                <a:cs typeface="Times New Roman" panose="02020603050405020304" pitchFamily="18" charset="0"/>
              </a:rPr>
              <a:t> </a:t>
            </a:r>
            <a:br>
              <a:rPr lang="fr-FR" sz="1200" dirty="0">
                <a:solidFill>
                  <a:schemeClr val="tx1"/>
                </a:solidFill>
                <a:latin typeface="Times New Roman" panose="02020603050405020304" pitchFamily="18" charset="0"/>
                <a:cs typeface="Times New Roman" panose="02020603050405020304" pitchFamily="18" charset="0"/>
              </a:rPr>
            </a:br>
            <a:r>
              <a:rPr lang="fr-FR" sz="1200" b="1" dirty="0">
                <a:solidFill>
                  <a:schemeClr val="tx1"/>
                </a:solidFill>
                <a:latin typeface="Times New Roman" panose="02020603050405020304" pitchFamily="18" charset="0"/>
                <a:cs typeface="Times New Roman" panose="02020603050405020304" pitchFamily="18" charset="0"/>
              </a:rPr>
              <a:t>                                </a:t>
            </a:r>
          </a:p>
          <a:p>
            <a:endParaRPr lang="fr-FR" sz="1200" b="1" dirty="0">
              <a:solidFill>
                <a:schemeClr val="tx1"/>
              </a:solidFill>
              <a:latin typeface="Times New Roman" panose="02020603050405020304" pitchFamily="18" charset="0"/>
              <a:cs typeface="Times New Roman" panose="02020603050405020304" pitchFamily="18" charset="0"/>
            </a:endParaRPr>
          </a:p>
          <a:p>
            <a:r>
              <a:rPr lang="fr-FR" sz="1200" b="1" dirty="0">
                <a:solidFill>
                  <a:schemeClr val="tx1"/>
                </a:solidFill>
                <a:latin typeface="Times New Roman" panose="02020603050405020304" pitchFamily="18" charset="0"/>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2811677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377191" y="671603"/>
            <a:ext cx="11445354" cy="56183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dirty="0">
              <a:solidFill>
                <a:schemeClr val="tx1"/>
              </a:solidFill>
              <a:latin typeface="Calibri" panose="020F0502020204030204" pitchFamily="34" charset="0"/>
              <a:cs typeface="Calibri" panose="020F0502020204030204" pitchFamily="34" charset="0"/>
            </a:endParaRPr>
          </a:p>
          <a:p>
            <a:endParaRPr lang="fr-FR" sz="1200" dirty="0">
              <a:solidFill>
                <a:schemeClr val="tx1"/>
              </a:solidFill>
              <a:latin typeface="Times New Roman" panose="02020603050405020304" pitchFamily="18" charset="0"/>
              <a:cs typeface="Times New Roman" panose="02020603050405020304" pitchFamily="18" charset="0"/>
            </a:endParaRPr>
          </a:p>
          <a:p>
            <a:endParaRPr lang="fr-FR" sz="1200"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Filliettaz, François. (2001). Le cyberespace, l'intelligence collective et le virtuel -</a:t>
            </a:r>
            <a:r>
              <a:rPr lang="fr-FR" sz="1200" i="1" dirty="0">
                <a:solidFill>
                  <a:schemeClr val="tx1"/>
                </a:solidFill>
                <a:latin typeface="Times New Roman" panose="02020603050405020304" pitchFamily="18" charset="0"/>
                <a:cs typeface="Times New Roman" panose="02020603050405020304" pitchFamily="18" charset="0"/>
              </a:rPr>
              <a:t> Revue Edito Sciences Humaines</a:t>
            </a:r>
            <a:r>
              <a:rPr lang="fr-FR" sz="1200" dirty="0">
                <a:solidFill>
                  <a:schemeClr val="tx1"/>
                </a:solidFill>
                <a:latin typeface="Times New Roman" panose="02020603050405020304" pitchFamily="18" charset="0"/>
                <a:cs typeface="Times New Roman" panose="02020603050405020304" pitchFamily="18" charset="0"/>
              </a:rPr>
              <a:t> Hors - Série numéro 32 : La Société du Savoir. Repéré à :</a:t>
            </a:r>
          </a:p>
          <a:p>
            <a:r>
              <a:rPr lang="fr-FR" sz="1200" dirty="0">
                <a:solidFill>
                  <a:schemeClr val="tx1"/>
                </a:solidFill>
                <a:latin typeface="Times New Roman" panose="02020603050405020304" pitchFamily="18" charset="0"/>
                <a:cs typeface="Times New Roman" panose="02020603050405020304" pitchFamily="18" charset="0"/>
              </a:rPr>
              <a:t>http://tecfaetu.unige.ch/staf-g/filliet/stafl4/ex7/welcome.html</a:t>
            </a:r>
            <a:endParaRPr lang="fr-FR" sz="1200" u="sng"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Frisch, Muriel. (Dir.) (2016). </a:t>
            </a:r>
            <a:r>
              <a:rPr lang="fr-FR" sz="1200" i="1" dirty="0">
                <a:solidFill>
                  <a:schemeClr val="tx1"/>
                </a:solidFill>
                <a:latin typeface="Times New Roman" panose="02020603050405020304" pitchFamily="18" charset="0"/>
                <a:cs typeface="Times New Roman" panose="02020603050405020304" pitchFamily="18" charset="0"/>
              </a:rPr>
              <a:t>Émergences en didactiques pour les métiers de l’humain</a:t>
            </a:r>
            <a:r>
              <a:rPr lang="fr-FR" sz="1200" dirty="0">
                <a:solidFill>
                  <a:schemeClr val="tx1"/>
                </a:solidFill>
                <a:latin typeface="Times New Roman" panose="02020603050405020304" pitchFamily="18" charset="0"/>
                <a:cs typeface="Times New Roman" panose="02020603050405020304" pitchFamily="18" charset="0"/>
              </a:rPr>
              <a:t>. Paris : L’Harmattan.</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Frisch, Muriel. (Dir.) (2018). </a:t>
            </a:r>
            <a:r>
              <a:rPr lang="fr-FR" sz="1200" i="1" dirty="0">
                <a:solidFill>
                  <a:schemeClr val="tx1"/>
                </a:solidFill>
                <a:latin typeface="Times New Roman" panose="02020603050405020304" pitchFamily="18" charset="0"/>
                <a:cs typeface="Times New Roman" panose="02020603050405020304" pitchFamily="18" charset="0"/>
              </a:rPr>
              <a:t>Constructions de savoirs et de dispositifs</a:t>
            </a:r>
            <a:r>
              <a:rPr lang="fr-FR" sz="1200" dirty="0">
                <a:solidFill>
                  <a:schemeClr val="tx1"/>
                </a:solidFill>
                <a:latin typeface="Times New Roman" panose="02020603050405020304" pitchFamily="18" charset="0"/>
                <a:cs typeface="Times New Roman" panose="02020603050405020304" pitchFamily="18" charset="0"/>
              </a:rPr>
              <a:t>. Paris : L’Harmattan/</a:t>
            </a:r>
          </a:p>
          <a:p>
            <a:r>
              <a:rPr lang="fr-FR" sz="1200" u="sng" dirty="0">
                <a:solidFill>
                  <a:schemeClr val="tx1"/>
                </a:solidFill>
                <a:latin typeface="Times New Roman" panose="02020603050405020304" pitchFamily="18" charset="0"/>
                <a:cs typeface="Times New Roman" panose="02020603050405020304" pitchFamily="18" charset="0"/>
              </a:rPr>
              <a:t> </a:t>
            </a:r>
            <a:endParaRPr lang="fr-FR" sz="1200"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Leplat, Jacques. (2011). </a:t>
            </a:r>
            <a:r>
              <a:rPr lang="fr-FR" sz="1200" i="1" dirty="0">
                <a:solidFill>
                  <a:schemeClr val="tx1"/>
                </a:solidFill>
                <a:latin typeface="Times New Roman" panose="02020603050405020304" pitchFamily="18" charset="0"/>
                <a:cs typeface="Times New Roman" panose="02020603050405020304" pitchFamily="18" charset="0"/>
              </a:rPr>
              <a:t>Mélanges ergonomiques : activité, compétence, erreur</a:t>
            </a:r>
            <a:r>
              <a:rPr lang="fr-FR" sz="1200" dirty="0">
                <a:solidFill>
                  <a:schemeClr val="tx1"/>
                </a:solidFill>
                <a:latin typeface="Times New Roman" panose="02020603050405020304" pitchFamily="18" charset="0"/>
                <a:cs typeface="Times New Roman" panose="02020603050405020304" pitchFamily="18" charset="0"/>
              </a:rPr>
              <a:t>. Toulouse : Octarès.</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Lévy, Pierre. (1997, p. 29). </a:t>
            </a:r>
            <a:r>
              <a:rPr lang="fr-FR" sz="1200" i="1" dirty="0">
                <a:solidFill>
                  <a:schemeClr val="tx1"/>
                </a:solidFill>
                <a:latin typeface="Times New Roman" panose="02020603050405020304" pitchFamily="18" charset="0"/>
                <a:cs typeface="Times New Roman" panose="02020603050405020304" pitchFamily="18" charset="0"/>
              </a:rPr>
              <a:t>L'intelligence collective: pour une anthropologie du cyberespace.</a:t>
            </a:r>
            <a:r>
              <a:rPr lang="fr-FR" sz="1200" dirty="0">
                <a:solidFill>
                  <a:schemeClr val="tx1"/>
                </a:solidFill>
                <a:latin typeface="Times New Roman" panose="02020603050405020304" pitchFamily="18" charset="0"/>
                <a:cs typeface="Times New Roman" panose="02020603050405020304" pitchFamily="18" charset="0"/>
              </a:rPr>
              <a:t> Paris : La Découverte. </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i="1" dirty="0">
                <a:solidFill>
                  <a:schemeClr val="tx1"/>
                </a:solidFill>
                <a:latin typeface="Times New Roman" panose="02020603050405020304" pitchFamily="18" charset="0"/>
                <a:cs typeface="Times New Roman" panose="02020603050405020304" pitchFamily="18" charset="0"/>
              </a:rPr>
              <a:t>Loi n° 2013-595 du 8 juillet 2013 d'orientation et de programmation pour la refondation de l'école de la République. </a:t>
            </a:r>
            <a:endParaRPr lang="fr-FR" sz="1200" dirty="0">
              <a:solidFill>
                <a:schemeClr val="tx1"/>
              </a:solidFill>
              <a:latin typeface="Times New Roman" panose="02020603050405020304" pitchFamily="18" charset="0"/>
              <a:cs typeface="Times New Roman" panose="02020603050405020304" pitchFamily="18" charset="0"/>
            </a:endParaRPr>
          </a:p>
          <a:p>
            <a:r>
              <a:rPr lang="fr-FR" sz="1200" dirty="0">
                <a:solidFill>
                  <a:schemeClr val="tx1"/>
                </a:solidFill>
                <a:latin typeface="Times New Roman" panose="02020603050405020304" pitchFamily="18" charset="0"/>
                <a:cs typeface="Times New Roman" panose="02020603050405020304" pitchFamily="18" charset="0"/>
              </a:rPr>
              <a:t>https://www.legifrance.gouv.fr/eli/loi/2013/7/8/2013-595/jo/texte</a:t>
            </a:r>
            <a:br>
              <a:rPr lang="fr-FR" sz="1200" dirty="0">
                <a:solidFill>
                  <a:schemeClr val="tx1"/>
                </a:solidFill>
                <a:latin typeface="Times New Roman" panose="02020603050405020304" pitchFamily="18" charset="0"/>
                <a:cs typeface="Times New Roman" panose="02020603050405020304" pitchFamily="18" charset="0"/>
              </a:rPr>
            </a:br>
            <a:r>
              <a:rPr lang="fr-FR" sz="1200" dirty="0">
                <a:solidFill>
                  <a:schemeClr val="tx1"/>
                </a:solidFill>
                <a:latin typeface="Times New Roman" panose="02020603050405020304" pitchFamily="18" charset="0"/>
                <a:cs typeface="Times New Roman" panose="02020603050405020304" pitchFamily="18" charset="0"/>
              </a:rPr>
              <a:t>JORFn°0157 du 9 juillet 2013</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Patte, Yves. (2012, p. 27-28). Surtout ne pas faire d’erreurs. </a:t>
            </a:r>
            <a:r>
              <a:rPr lang="fr-FR" sz="1200" i="1" dirty="0">
                <a:solidFill>
                  <a:schemeClr val="tx1"/>
                </a:solidFill>
                <a:latin typeface="Times New Roman" panose="02020603050405020304" pitchFamily="18" charset="0"/>
                <a:cs typeface="Times New Roman" panose="02020603050405020304" pitchFamily="18" charset="0"/>
              </a:rPr>
              <a:t>Cahiers pédagogiques</a:t>
            </a:r>
            <a:r>
              <a:rPr lang="fr-FR" sz="1200" dirty="0">
                <a:solidFill>
                  <a:schemeClr val="tx1"/>
                </a:solidFill>
                <a:latin typeface="Times New Roman" panose="02020603050405020304" pitchFamily="18" charset="0"/>
                <a:cs typeface="Times New Roman" panose="02020603050405020304" pitchFamily="18" charset="0"/>
              </a:rPr>
              <a:t>, numéro 494, janvier 2012.</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Pereira Irene. (2005). La théorie pragmatiste de l’action collective de Dewey. p. 55-64. </a:t>
            </a:r>
            <a:r>
              <a:rPr lang="fr-FR" sz="1200" i="1" dirty="0">
                <a:solidFill>
                  <a:schemeClr val="tx1"/>
                </a:solidFill>
                <a:latin typeface="Times New Roman" panose="02020603050405020304" pitchFamily="18" charset="0"/>
                <a:cs typeface="Times New Roman" panose="02020603050405020304" pitchFamily="18" charset="0"/>
              </a:rPr>
              <a:t>Revue pluridisciplinaire en sciences de l’homme et de la société</a:t>
            </a:r>
            <a:r>
              <a:rPr lang="fr-FR" sz="1200" dirty="0">
                <a:solidFill>
                  <a:schemeClr val="tx1"/>
                </a:solidFill>
                <a:latin typeface="Times New Roman" panose="02020603050405020304" pitchFamily="18" charset="0"/>
                <a:cs typeface="Times New Roman" panose="02020603050405020304" pitchFamily="18" charset="0"/>
              </a:rPr>
              <a:t>. Numéro 5. Repéré à https:// fr.slideshare.net&gt;galliabet&gt;la-</a:t>
            </a:r>
            <a:r>
              <a:rPr lang="fr-FR" sz="1200" dirty="0" err="1">
                <a:solidFill>
                  <a:schemeClr val="tx1"/>
                </a:solidFill>
                <a:latin typeface="Times New Roman" panose="02020603050405020304" pitchFamily="18" charset="0"/>
                <a:cs typeface="Times New Roman" panose="02020603050405020304" pitchFamily="18" charset="0"/>
              </a:rPr>
              <a:t>theorie</a:t>
            </a:r>
            <a:r>
              <a:rPr lang="fr-FR" sz="1200" dirty="0">
                <a:solidFill>
                  <a:schemeClr val="tx1"/>
                </a:solidFill>
                <a:latin typeface="Times New Roman" panose="02020603050405020304" pitchFamily="18" charset="0"/>
                <a:cs typeface="Times New Roman" panose="02020603050405020304" pitchFamily="18" charset="0"/>
              </a:rPr>
              <a:t>-</a:t>
            </a:r>
            <a:r>
              <a:rPr lang="fr-FR" sz="1200" dirty="0" err="1">
                <a:solidFill>
                  <a:schemeClr val="tx1"/>
                </a:solidFill>
                <a:latin typeface="Times New Roman" panose="02020603050405020304" pitchFamily="18" charset="0"/>
                <a:cs typeface="Times New Roman" panose="02020603050405020304" pitchFamily="18" charset="0"/>
              </a:rPr>
              <a:t>pramatis</a:t>
            </a:r>
            <a:r>
              <a:rPr lang="fr-FR" sz="1200" dirty="0">
                <a:solidFill>
                  <a:schemeClr val="tx1"/>
                </a:solidFill>
                <a:latin typeface="Times New Roman" panose="02020603050405020304" pitchFamily="18" charset="0"/>
                <a:cs typeface="Times New Roman" panose="02020603050405020304" pitchFamily="18" charset="0"/>
              </a:rPr>
              <a:t>.</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Reuter, Yves. (2013). </a:t>
            </a:r>
            <a:r>
              <a:rPr lang="fr-FR" sz="1200" i="1" dirty="0">
                <a:solidFill>
                  <a:schemeClr val="tx1"/>
                </a:solidFill>
                <a:latin typeface="Times New Roman" panose="02020603050405020304" pitchFamily="18" charset="0"/>
                <a:cs typeface="Times New Roman" panose="02020603050405020304" pitchFamily="18" charset="0"/>
              </a:rPr>
              <a:t>Panser l’erreur à l’école.</a:t>
            </a:r>
            <a:r>
              <a:rPr lang="fr-FR" sz="1200" dirty="0">
                <a:solidFill>
                  <a:schemeClr val="tx1"/>
                </a:solidFill>
                <a:latin typeface="Times New Roman" panose="02020603050405020304" pitchFamily="18" charset="0"/>
                <a:cs typeface="Times New Roman" panose="02020603050405020304" pitchFamily="18" charset="0"/>
              </a:rPr>
              <a:t> </a:t>
            </a:r>
            <a:r>
              <a:rPr lang="fr-FR" sz="1200" i="1" dirty="0">
                <a:solidFill>
                  <a:schemeClr val="tx1"/>
                </a:solidFill>
                <a:latin typeface="Times New Roman" panose="02020603050405020304" pitchFamily="18" charset="0"/>
                <a:cs typeface="Times New Roman" panose="02020603050405020304" pitchFamily="18" charset="0"/>
              </a:rPr>
              <a:t>De l’erreur au dysfonctionnement</a:t>
            </a:r>
            <a:r>
              <a:rPr lang="fr-FR" sz="1200" dirty="0">
                <a:solidFill>
                  <a:schemeClr val="tx1"/>
                </a:solidFill>
                <a:latin typeface="Times New Roman" panose="02020603050405020304" pitchFamily="18" charset="0"/>
                <a:cs typeface="Times New Roman" panose="02020603050405020304" pitchFamily="18" charset="0"/>
              </a:rPr>
              <a:t>. Villeneuve d’Ascq : Presses universitaires du Septentrion.</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Ribette, Régis. (1996). </a:t>
            </a:r>
            <a:r>
              <a:rPr lang="fr-FR" sz="1200" i="1" dirty="0">
                <a:solidFill>
                  <a:schemeClr val="tx1"/>
                </a:solidFill>
                <a:latin typeface="Times New Roman" panose="02020603050405020304" pitchFamily="18" charset="0"/>
                <a:cs typeface="Times New Roman" panose="02020603050405020304" pitchFamily="18" charset="0"/>
              </a:rPr>
              <a:t>Des intelligences individuelles à l’émergence de l’intelligence collective.</a:t>
            </a:r>
            <a:r>
              <a:rPr lang="fr-FR" sz="1200" dirty="0">
                <a:solidFill>
                  <a:schemeClr val="tx1"/>
                </a:solidFill>
                <a:latin typeface="Times New Roman" panose="02020603050405020304" pitchFamily="18" charset="0"/>
                <a:cs typeface="Times New Roman" panose="02020603050405020304" pitchFamily="18" charset="0"/>
              </a:rPr>
              <a:t> 27-30 novembre. Salon international de la Formation. S.I.F. CIFCO. Tunis. Tunisie.</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Stegen, Pierre, Géron, Christine et Daro, Sabine. (2007, p. 23). </a:t>
            </a:r>
            <a:r>
              <a:rPr lang="fr-FR" sz="1200" i="1" dirty="0">
                <a:solidFill>
                  <a:schemeClr val="tx1"/>
                </a:solidFill>
                <a:latin typeface="Times New Roman" panose="02020603050405020304" pitchFamily="18" charset="0"/>
                <a:cs typeface="Times New Roman" panose="02020603050405020304" pitchFamily="18" charset="0"/>
              </a:rPr>
              <a:t>Liaison primaires-secondaire L’enseignement des rationnels</a:t>
            </a:r>
            <a:r>
              <a:rPr lang="fr-FR" sz="1200" dirty="0">
                <a:solidFill>
                  <a:schemeClr val="tx1"/>
                </a:solidFill>
                <a:latin typeface="Times New Roman" panose="02020603050405020304" pitchFamily="18" charset="0"/>
                <a:cs typeface="Times New Roman" panose="02020603050405020304" pitchFamily="18" charset="0"/>
              </a:rPr>
              <a:t>. Repéré à :</a:t>
            </a:r>
          </a:p>
          <a:p>
            <a:r>
              <a:rPr lang="fr-FR" sz="1200" dirty="0">
                <a:solidFill>
                  <a:schemeClr val="tx1"/>
                </a:solidFill>
                <a:latin typeface="Times New Roman" panose="02020603050405020304" pitchFamily="18" charset="0"/>
                <a:cs typeface="Times New Roman" panose="02020603050405020304" pitchFamily="18" charset="0"/>
              </a:rPr>
              <a:t>https://www.hypothese.be/Documents/LPS/LenseignementdesRelationnels.pdf</a:t>
            </a:r>
          </a:p>
          <a:p>
            <a:r>
              <a:rPr lang="fr-FR" sz="1200" dirty="0">
                <a:solidFill>
                  <a:schemeClr val="tx1"/>
                </a:solidFill>
                <a:latin typeface="Times New Roman" panose="02020603050405020304" pitchFamily="18" charset="0"/>
                <a:cs typeface="Times New Roman" panose="02020603050405020304" pitchFamily="18" charset="0"/>
              </a:rPr>
              <a:t> </a:t>
            </a:r>
          </a:p>
          <a:p>
            <a:r>
              <a:rPr lang="fr-FR" sz="1200" dirty="0">
                <a:solidFill>
                  <a:schemeClr val="tx1"/>
                </a:solidFill>
                <a:latin typeface="Times New Roman" panose="02020603050405020304" pitchFamily="18" charset="0"/>
                <a:cs typeface="Times New Roman" panose="02020603050405020304" pitchFamily="18" charset="0"/>
              </a:rPr>
              <a:t>Thorez, Aurélie. (2014). </a:t>
            </a:r>
            <a:r>
              <a:rPr lang="fr-FR" sz="1200" i="1" dirty="0">
                <a:solidFill>
                  <a:schemeClr val="tx1"/>
                </a:solidFill>
                <a:latin typeface="Times New Roman" panose="02020603050405020304" pitchFamily="18" charset="0"/>
                <a:cs typeface="Times New Roman" panose="02020603050405020304" pitchFamily="18" charset="0"/>
              </a:rPr>
              <a:t>« Introduction à la médiation scolaire en Polynésie Française » </a:t>
            </a:r>
            <a:r>
              <a:rPr lang="fr-FR" sz="1200" dirty="0">
                <a:solidFill>
                  <a:schemeClr val="tx1"/>
                </a:solidFill>
                <a:latin typeface="Times New Roman" panose="02020603050405020304" pitchFamily="18" charset="0"/>
                <a:cs typeface="Times New Roman" panose="02020603050405020304" pitchFamily="18" charset="0"/>
              </a:rPr>
              <a:t>Extrait mémoire repéré à : http://www.apiora.pf/2019/08/06/la-mediation-a-lecole-vers-une-education-a-lintelligence-collective</a:t>
            </a:r>
            <a:br>
              <a:rPr lang="fr-FR" sz="1200" dirty="0">
                <a:solidFill>
                  <a:schemeClr val="tx1"/>
                </a:solidFill>
                <a:latin typeface="Times New Roman" panose="02020603050405020304" pitchFamily="18" charset="0"/>
                <a:cs typeface="Times New Roman" panose="02020603050405020304" pitchFamily="18" charset="0"/>
              </a:rPr>
            </a:br>
            <a:r>
              <a:rPr lang="fr-FR" sz="1200" b="1" dirty="0">
                <a:solidFill>
                  <a:schemeClr val="tx1"/>
                </a:solidFill>
                <a:latin typeface="Times New Roman" panose="02020603050405020304" pitchFamily="18" charset="0"/>
                <a:cs typeface="Times New Roman" panose="02020603050405020304" pitchFamily="18" charset="0"/>
              </a:rPr>
              <a:t>                                </a:t>
            </a:r>
          </a:p>
          <a:p>
            <a:endParaRPr lang="fr-FR" sz="1200" b="1" dirty="0">
              <a:solidFill>
                <a:schemeClr val="tx1"/>
              </a:solidFill>
              <a:latin typeface="Times New Roman" panose="02020603050405020304" pitchFamily="18" charset="0"/>
              <a:cs typeface="Times New Roman" panose="02020603050405020304" pitchFamily="18" charset="0"/>
            </a:endParaRPr>
          </a:p>
          <a:p>
            <a:r>
              <a:rPr lang="fr-FR" sz="1200" b="1" dirty="0">
                <a:solidFill>
                  <a:schemeClr val="tx1"/>
                </a:solidFill>
                <a:latin typeface="Times New Roman" panose="02020603050405020304" pitchFamily="18" charset="0"/>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260274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1015997" y="1110304"/>
            <a:ext cx="10806547" cy="4835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lgn="ctr">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algn="ctr"/>
            <a:r>
              <a:rPr lang="fr-FR" sz="3200" b="1" dirty="0">
                <a:solidFill>
                  <a:schemeClr val="tx1"/>
                </a:solidFill>
                <a:latin typeface="Calibri" panose="020F0502020204030204" pitchFamily="34" charset="0"/>
                <a:cs typeface="Calibri" panose="020F0502020204030204" pitchFamily="34" charset="0"/>
              </a:rPr>
              <a:t>MERCI DE VOTRE ATTENTION !</a:t>
            </a:r>
          </a:p>
          <a:p>
            <a:pPr marL="285750" indent="-285750">
              <a:buFont typeface="Wingdings" panose="05000000000000000000" pitchFamily="2" charset="2"/>
              <a:buChar char="q"/>
            </a:pPr>
            <a:endParaRPr lang="fr-FR" sz="3200" b="1"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br>
              <a:rPr lang="fr-FR" sz="1800" dirty="0">
                <a:latin typeface="Times New Roman" panose="02020603050405020304" pitchFamily="18" charset="0"/>
                <a:cs typeface="Times New Roman" panose="02020603050405020304" pitchFamily="18" charset="0"/>
              </a:rPr>
            </a:br>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285003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840508" y="858982"/>
            <a:ext cx="10806547" cy="54125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endParaRPr lang="fr-FR" b="1" dirty="0">
              <a:solidFill>
                <a:schemeClr val="tx1"/>
              </a:solidFill>
            </a:endParaRPr>
          </a:p>
          <a:p>
            <a:pPr marL="285750" indent="-285750">
              <a:buFont typeface="Wingdings" panose="05000000000000000000" pitchFamily="2" charset="2"/>
              <a:buChar char="q"/>
            </a:pPr>
            <a:r>
              <a:rPr lang="fr-FR" b="1" dirty="0">
                <a:solidFill>
                  <a:schemeClr val="tx1"/>
                </a:solidFill>
              </a:rPr>
              <a:t>SOMMAIRE</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Introduction</a:t>
            </a:r>
          </a:p>
          <a:p>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Revue de la littérature</a:t>
            </a:r>
          </a:p>
          <a:p>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Contexte et problématisation</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Etayage des concepts</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Dispositif méthodologique de recherche</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Résultats et discussion</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Conclusion</a:t>
            </a:r>
          </a:p>
          <a:p>
            <a:pPr marL="285750" indent="-285750">
              <a:buFont typeface="Wingdings" panose="05000000000000000000" pitchFamily="2" charset="2"/>
              <a:buChar char="Ø"/>
            </a:pPr>
            <a:endParaRPr lang="fr-FR" dirty="0">
              <a:solidFill>
                <a:schemeClr val="tx1"/>
              </a:solidFill>
            </a:endParaRPr>
          </a:p>
          <a:p>
            <a:pPr marL="285750" indent="-285750">
              <a:buFont typeface="Wingdings" panose="05000000000000000000" pitchFamily="2" charset="2"/>
              <a:buChar char="Ø"/>
            </a:pPr>
            <a:r>
              <a:rPr lang="fr-FR" dirty="0">
                <a:solidFill>
                  <a:schemeClr val="tx1"/>
                </a:solidFill>
              </a:rPr>
              <a:t>Bibliographie /Sitographie</a:t>
            </a:r>
          </a:p>
          <a:p>
            <a:pPr marL="285750" indent="-285750">
              <a:buFont typeface="Wingdings" panose="05000000000000000000" pitchFamily="2" charset="2"/>
              <a:buChar char="v"/>
            </a:pPr>
            <a:endParaRPr lang="fr-FR" dirty="0">
              <a:solidFill>
                <a:schemeClr val="tx1"/>
              </a:solidFill>
            </a:endParaRPr>
          </a:p>
          <a:p>
            <a:pPr marL="285750" indent="-285750">
              <a:buFont typeface="Wingdings" panose="05000000000000000000" pitchFamily="2" charset="2"/>
              <a:buChar char="v"/>
            </a:pPr>
            <a:endParaRPr lang="fr-FR" dirty="0">
              <a:solidFill>
                <a:schemeClr val="tx1"/>
              </a:solidFill>
            </a:endParaRPr>
          </a:p>
          <a:p>
            <a:pPr marL="285750" indent="-285750">
              <a:buFont typeface="Wingdings" panose="05000000000000000000" pitchFamily="2" charset="2"/>
              <a:buChar char="v"/>
            </a:pPr>
            <a:endParaRPr lang="fr-FR" dirty="0">
              <a:solidFill>
                <a:schemeClr val="tx1"/>
              </a:solidFill>
            </a:endParaRPr>
          </a:p>
          <a:p>
            <a:pPr marL="285750" indent="-285750">
              <a:buFont typeface="Wingdings" panose="05000000000000000000" pitchFamily="2" charset="2"/>
              <a:buChar char="v"/>
            </a:pP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a:p>
            <a:pPr algn="ct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0" y="1130719"/>
            <a:ext cx="12099636" cy="5140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0" y="102217"/>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3030871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923635" y="720436"/>
            <a:ext cx="10806547" cy="5686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sz="18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q"/>
            </a:pPr>
            <a:r>
              <a:rPr lang="fr-FR" sz="2000" b="1" dirty="0">
                <a:solidFill>
                  <a:schemeClr val="tx1"/>
                </a:solidFill>
                <a:latin typeface="Calibri" panose="020F0502020204030204" pitchFamily="34" charset="0"/>
                <a:cs typeface="Calibri" panose="020F0502020204030204" pitchFamily="34" charset="0"/>
              </a:rPr>
              <a:t>Introduction</a:t>
            </a: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r>
              <a:rPr lang="fr-FR" sz="1800" dirty="0">
                <a:solidFill>
                  <a:schemeClr val="tx1"/>
                </a:solidFill>
                <a:latin typeface="Calibri" panose="020F0502020204030204" pitchFamily="34" charset="0"/>
                <a:cs typeface="Calibri" panose="020F0502020204030204" pitchFamily="34" charset="0"/>
              </a:rPr>
              <a:t>       </a:t>
            </a:r>
            <a:r>
              <a:rPr lang="fr-FR" sz="1800" dirty="0">
                <a:solidFill>
                  <a:srgbClr val="7030A0"/>
                </a:solidFill>
                <a:latin typeface="Calibri" panose="020F0502020204030204" pitchFamily="34" charset="0"/>
                <a:cs typeface="Calibri" panose="020F0502020204030204" pitchFamily="34" charset="0"/>
              </a:rPr>
              <a:t>Deux principes fondamentaux </a:t>
            </a:r>
          </a:p>
          <a:p>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fr-FR" sz="1800" dirty="0">
                <a:solidFill>
                  <a:schemeClr val="tx1"/>
                </a:solidFill>
                <a:latin typeface="Calibri" panose="020F0502020204030204" pitchFamily="34" charset="0"/>
                <a:cs typeface="Calibri" panose="020F0502020204030204" pitchFamily="34" charset="0"/>
              </a:rPr>
              <a:t>Développement des organisations pédagogiques </a:t>
            </a:r>
          </a:p>
          <a:p>
            <a:pPr marL="285750" indent="-285750">
              <a:buFont typeface="Wingdings" panose="05000000000000000000" pitchFamily="2" charset="2"/>
              <a:buChar char="Ø"/>
            </a:pPr>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fr-FR" sz="1800" dirty="0">
                <a:solidFill>
                  <a:schemeClr val="tx1"/>
                </a:solidFill>
                <a:latin typeface="Calibri" panose="020F0502020204030204" pitchFamily="34" charset="0"/>
                <a:cs typeface="Calibri" panose="020F0502020204030204" pitchFamily="34" charset="0"/>
              </a:rPr>
              <a:t>Accompagnement  des élèves dans leurs apprentissages et construction de leur parcours scolaire</a:t>
            </a:r>
            <a:r>
              <a:rPr lang="fr-FR" dirty="0">
                <a:solidFill>
                  <a:schemeClr val="tx1"/>
                </a:solidFill>
                <a:latin typeface="Calibri" panose="020F0502020204030204" pitchFamily="34" charset="0"/>
                <a:cs typeface="Calibri" panose="020F0502020204030204" pitchFamily="34" charset="0"/>
              </a:rPr>
              <a:t>- </a:t>
            </a:r>
            <a:r>
              <a:rPr lang="fr-FR" sz="1800" i="1" dirty="0">
                <a:solidFill>
                  <a:schemeClr val="tx1"/>
                </a:solidFill>
                <a:latin typeface="Calibri" panose="020F0502020204030204" pitchFamily="34" charset="0"/>
                <a:cs typeface="Calibri" panose="020F0502020204030204" pitchFamily="34" charset="0"/>
              </a:rPr>
              <a:t>Principes essentiels, loi n°2013-595 du 8 juillet 2013</a:t>
            </a:r>
            <a:br>
              <a:rPr lang="fr-FR" sz="1800" dirty="0">
                <a:solidFill>
                  <a:schemeClr val="tx1"/>
                </a:solidFill>
                <a:latin typeface="Calibri" panose="020F0502020204030204" pitchFamily="34" charset="0"/>
                <a:cs typeface="Calibri" panose="020F0502020204030204" pitchFamily="34" charset="0"/>
              </a:rPr>
            </a:br>
            <a:br>
              <a:rPr lang="fr-FR" sz="1800" dirty="0">
                <a:solidFill>
                  <a:schemeClr val="tx1"/>
                </a:solidFill>
                <a:latin typeface="Calibri" panose="020F0502020204030204" pitchFamily="34" charset="0"/>
                <a:cs typeface="Calibri" panose="020F0502020204030204" pitchFamily="34" charset="0"/>
              </a:rPr>
            </a:br>
            <a:r>
              <a:rPr lang="fr-FR" sz="1800" dirty="0">
                <a:solidFill>
                  <a:srgbClr val="7030A0"/>
                </a:solidFill>
                <a:latin typeface="Calibri" panose="020F0502020204030204" pitchFamily="34" charset="0"/>
                <a:cs typeface="Calibri" panose="020F0502020204030204" pitchFamily="34" charset="0"/>
              </a:rPr>
              <a:t>Enjeux </a:t>
            </a:r>
          </a:p>
          <a:p>
            <a:endParaRPr lang="fr-FR" sz="1800"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fr-FR" sz="1800" dirty="0">
                <a:solidFill>
                  <a:schemeClr val="tx1"/>
                </a:solidFill>
                <a:latin typeface="Calibri" panose="020F0502020204030204" pitchFamily="34" charset="0"/>
                <a:cs typeface="Calibri" panose="020F0502020204030204" pitchFamily="34" charset="0"/>
              </a:rPr>
              <a:t>La réussite scolaire des élèves passe par la dynamique des interactions et par le processus d’enseignement et d’apprentissage qui associe dans cette étude, l’intelligence collective, les rapports aux savoirs et les traitements réels des erreurs des élèves.</a:t>
            </a: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1149192"/>
            <a:ext cx="12099636" cy="5140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0" y="102217"/>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3931716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923635" y="720436"/>
            <a:ext cx="10806547" cy="56869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sz="18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algn="ctr"/>
            <a:endParaRPr lang="fr-FR" sz="2000" b="1" dirty="0">
              <a:solidFill>
                <a:schemeClr val="tx1"/>
              </a:solidFill>
              <a:latin typeface="Calibri" panose="020F0502020204030204" pitchFamily="34" charset="0"/>
              <a:cs typeface="Calibri" panose="020F0502020204030204" pitchFamily="34" charset="0"/>
            </a:endParaRPr>
          </a:p>
          <a:p>
            <a:pPr algn="ctr"/>
            <a:endParaRPr lang="fr-FR" sz="2000" b="1" dirty="0">
              <a:solidFill>
                <a:schemeClr val="tx1"/>
              </a:solidFill>
              <a:latin typeface="Calibri" panose="020F0502020204030204" pitchFamily="34" charset="0"/>
              <a:cs typeface="Calibri" panose="020F0502020204030204" pitchFamily="34" charset="0"/>
            </a:endParaRPr>
          </a:p>
          <a:p>
            <a:endParaRPr lang="fr-FR" sz="2000" b="1" dirty="0">
              <a:solidFill>
                <a:schemeClr val="tx1"/>
              </a:solidFill>
              <a:latin typeface="Calibri" panose="020F0502020204030204" pitchFamily="34" charset="0"/>
              <a:cs typeface="Calibri" panose="020F0502020204030204" pitchFamily="34" charset="0"/>
            </a:endParaRPr>
          </a:p>
          <a:p>
            <a:r>
              <a:rPr lang="fr-FR" sz="2000" b="1" dirty="0">
                <a:solidFill>
                  <a:schemeClr val="tx1"/>
                </a:solidFill>
                <a:latin typeface="Calibri" panose="020F0502020204030204" pitchFamily="34" charset="0"/>
                <a:cs typeface="Calibri" panose="020F0502020204030204" pitchFamily="34" charset="0"/>
              </a:rPr>
              <a:t>                                                                                Cadre théorique</a:t>
            </a: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r>
              <a:rPr lang="fr-FR" sz="1800" dirty="0">
                <a:solidFill>
                  <a:schemeClr val="tx1"/>
                </a:solidFill>
                <a:latin typeface="Calibri" panose="020F0502020204030204" pitchFamily="34" charset="0"/>
                <a:cs typeface="Calibri" panose="020F0502020204030204" pitchFamily="34" charset="0"/>
              </a:rPr>
              <a:t>       </a:t>
            </a:r>
            <a:endParaRPr lang="fr-FR" b="1"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q"/>
            </a:pPr>
            <a:r>
              <a:rPr lang="fr-FR" sz="1800" b="1" dirty="0">
                <a:solidFill>
                  <a:schemeClr val="tx1"/>
                </a:solidFill>
                <a:latin typeface="Times New Roman" panose="02020603050405020304" pitchFamily="18" charset="0"/>
                <a:cs typeface="Times New Roman" panose="02020603050405020304" pitchFamily="18" charset="0"/>
              </a:rPr>
              <a:t>Revue de littérature</a:t>
            </a:r>
          </a:p>
          <a:p>
            <a:endParaRPr lang="fr-FR" b="1" dirty="0">
              <a:solidFill>
                <a:schemeClr val="tx1"/>
              </a:solidFill>
              <a:latin typeface="Times New Roman" panose="02020603050405020304" pitchFamily="18" charset="0"/>
              <a:cs typeface="Times New Roman" panose="02020603050405020304" pitchFamily="18" charset="0"/>
            </a:endParaRPr>
          </a:p>
          <a:p>
            <a:r>
              <a:rPr lang="fr-FR" dirty="0">
                <a:solidFill>
                  <a:schemeClr val="tx1"/>
                </a:solidFill>
                <a:latin typeface="Times New Roman" panose="02020603050405020304" pitchFamily="18" charset="0"/>
                <a:cs typeface="Times New Roman" panose="02020603050405020304" pitchFamily="18" charset="0"/>
              </a:rPr>
              <a:t>Astolfi Jean-Pierre. (1997). (2008)</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Brousseau Guy. (1998)</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Caillot Michel et Chartrain Jean-Louis. (2001)</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Cristol Denis et Joly Cécile. (2017)</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Frisch Muriel. (2016). (2018)</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Fiard Jacques et Récopé Michel. (2012)</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Fillietaz François. (2001)</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Lévy Pierre. (1994)</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Loi n°2013-595. (2013)</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Pereira Irène. (2005)</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Reuter Yves. (2013) </a:t>
            </a:r>
            <a:br>
              <a:rPr lang="fr-FR" dirty="0">
                <a:solidFill>
                  <a:schemeClr val="tx1"/>
                </a:solidFill>
                <a:latin typeface="Times New Roman" panose="02020603050405020304" pitchFamily="18" charset="0"/>
                <a:cs typeface="Times New Roman" panose="02020603050405020304" pitchFamily="18" charset="0"/>
              </a:rPr>
            </a:br>
            <a:r>
              <a:rPr lang="fr-FR" dirty="0">
                <a:solidFill>
                  <a:schemeClr val="tx1"/>
                </a:solidFill>
                <a:latin typeface="Times New Roman" panose="02020603050405020304" pitchFamily="18" charset="0"/>
                <a:cs typeface="Times New Roman" panose="02020603050405020304" pitchFamily="18" charset="0"/>
              </a:rPr>
              <a:t>Ribette Régis. (1996)</a:t>
            </a:r>
            <a:br>
              <a:rPr lang="fr-FR" dirty="0">
                <a:solidFill>
                  <a:schemeClr val="tx1"/>
                </a:solidFill>
                <a:latin typeface="Times New Roman" panose="02020603050405020304" pitchFamily="18" charset="0"/>
                <a:cs typeface="Times New Roman" panose="02020603050405020304" pitchFamily="18" charset="0"/>
              </a:rPr>
            </a:b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1149192"/>
            <a:ext cx="12099636" cy="5140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0" y="102217"/>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312010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692724" y="1149192"/>
            <a:ext cx="10806547" cy="4835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pPr marL="285750" indent="-285750">
              <a:buFont typeface="Wingdings" panose="05000000000000000000" pitchFamily="2" charset="2"/>
              <a:buChar char="q"/>
            </a:pPr>
            <a:r>
              <a:rPr lang="fr-FR" b="1" dirty="0">
                <a:solidFill>
                  <a:schemeClr val="tx1"/>
                </a:solidFill>
                <a:cs typeface="Times New Roman" panose="02020603050405020304" pitchFamily="18" charset="0"/>
              </a:rPr>
              <a:t>  Contexte et problématisation</a:t>
            </a:r>
          </a:p>
          <a:p>
            <a:br>
              <a:rPr lang="fr-FR" sz="1400" dirty="0">
                <a:solidFill>
                  <a:schemeClr val="tx1"/>
                </a:solidFill>
                <a:cs typeface="Times New Roman" panose="02020603050405020304" pitchFamily="18" charset="0"/>
              </a:rPr>
            </a:br>
            <a:endParaRPr lang="fr-FR" sz="1400" dirty="0">
              <a:solidFill>
                <a:schemeClr val="tx1"/>
              </a:solidFill>
              <a:cs typeface="Times New Roman" panose="02020603050405020304" pitchFamily="18" charset="0"/>
            </a:endParaRPr>
          </a:p>
          <a:p>
            <a:r>
              <a:rPr lang="fr-FR" sz="1400" b="1" dirty="0">
                <a:solidFill>
                  <a:srgbClr val="7030A0"/>
                </a:solidFill>
                <a:cs typeface="Times New Roman" panose="02020603050405020304" pitchFamily="18" charset="0"/>
              </a:rPr>
              <a:t>Contexte de la recherche en milieu scolaire :</a:t>
            </a:r>
          </a:p>
          <a:p>
            <a:r>
              <a:rPr lang="fr-FR" sz="1400" dirty="0">
                <a:solidFill>
                  <a:schemeClr val="tx1"/>
                </a:solidFill>
                <a:cs typeface="Times New Roman" panose="02020603050405020304" pitchFamily="18" charset="0"/>
              </a:rPr>
              <a:t>Enseignants en interaction avec les élèves du premier et second degré, dans un environnement urbain et rural et dans des milieux sensibles et favorisés</a:t>
            </a:r>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r>
              <a:rPr lang="fr-FR" sz="1400" b="1" dirty="0">
                <a:solidFill>
                  <a:srgbClr val="7030A0"/>
                </a:solidFill>
                <a:cs typeface="Times New Roman" panose="02020603050405020304" pitchFamily="18" charset="0"/>
              </a:rPr>
              <a:t>Problématique :</a:t>
            </a:r>
            <a:br>
              <a:rPr lang="fr-FR" sz="1400" dirty="0">
                <a:solidFill>
                  <a:schemeClr val="tx1"/>
                </a:solidFill>
                <a:cs typeface="Times New Roman" panose="02020603050405020304" pitchFamily="18" charset="0"/>
              </a:rPr>
            </a:br>
            <a:r>
              <a:rPr lang="fr-FR" sz="1400" dirty="0">
                <a:solidFill>
                  <a:schemeClr val="tx1"/>
                </a:solidFill>
                <a:cs typeface="Times New Roman" panose="02020603050405020304" pitchFamily="18" charset="0"/>
              </a:rPr>
              <a:t>La problématique  aborde le juste équilibre entre les élèves et l’enseignant afin de traiter réellement les erreurs des élèves en créant les conditions efficaces de travail axées sur la confiance, la considération et le respect des règles institutionnelles établies.</a:t>
            </a: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r>
              <a:rPr lang="fr-FR" sz="1400" b="1" dirty="0">
                <a:solidFill>
                  <a:srgbClr val="7030A0"/>
                </a:solidFill>
                <a:cs typeface="Times New Roman" panose="02020603050405020304" pitchFamily="18" charset="0"/>
              </a:rPr>
              <a:t>Question de recherche :</a:t>
            </a:r>
            <a:br>
              <a:rPr lang="fr-FR" sz="1400" dirty="0">
                <a:solidFill>
                  <a:schemeClr val="tx1"/>
                </a:solidFill>
                <a:cs typeface="Times New Roman" panose="02020603050405020304" pitchFamily="18" charset="0"/>
              </a:rPr>
            </a:br>
            <a:r>
              <a:rPr lang="fr-FR" sz="1400" dirty="0">
                <a:solidFill>
                  <a:schemeClr val="tx1"/>
                </a:solidFill>
                <a:cs typeface="Times New Roman" panose="02020603050405020304" pitchFamily="18" charset="0"/>
              </a:rPr>
              <a:t>Comment inventer de nouvelles techniques et expériences dans les pratiques innovantes favorisant l’émergence des formes de l’intelligence collective pour traiter réellement les erreurs des élèves en situation mobilisatrice de travail notamment en classe ?</a:t>
            </a:r>
            <a:br>
              <a:rPr lang="fr-FR" sz="1400" dirty="0">
                <a:solidFill>
                  <a:schemeClr val="tx1"/>
                </a:solidFill>
                <a:cs typeface="Times New Roman" panose="02020603050405020304" pitchFamily="18" charset="0"/>
              </a:rPr>
            </a:br>
            <a:endParaRPr lang="fr-FR" sz="1400"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r>
              <a:rPr lang="fr-FR" sz="1400" b="1" dirty="0">
                <a:solidFill>
                  <a:srgbClr val="7030A0"/>
                </a:solidFill>
                <a:cs typeface="Times New Roman" panose="02020603050405020304" pitchFamily="18" charset="0"/>
              </a:rPr>
              <a:t>Objectif :</a:t>
            </a:r>
            <a:br>
              <a:rPr lang="fr-FR" sz="1400" dirty="0">
                <a:solidFill>
                  <a:schemeClr val="tx1"/>
                </a:solidFill>
                <a:cs typeface="Times New Roman" panose="02020603050405020304" pitchFamily="18" charset="0"/>
              </a:rPr>
            </a:br>
            <a:r>
              <a:rPr lang="fr-FR" sz="1400" dirty="0">
                <a:solidFill>
                  <a:schemeClr val="tx1"/>
                </a:solidFill>
                <a:cs typeface="Times New Roman" panose="02020603050405020304" pitchFamily="18" charset="0"/>
              </a:rPr>
              <a:t>Comprendre comment les enseignants et les élèves, du premier et second degré, s’engagent dans une dynamique de collaboration visant à résoudre les obstacles d’apprentissage auxquels ils sont confrontés</a:t>
            </a:r>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1149192"/>
            <a:ext cx="12099636" cy="5140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1330591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49362" y="844393"/>
            <a:ext cx="12142638" cy="53259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latin typeface="Times New Roman" panose="02020603050405020304" pitchFamily="18" charset="0"/>
                <a:cs typeface="Times New Roman" panose="02020603050405020304" pitchFamily="18" charset="0"/>
              </a:rPr>
              <a:t>                                                                      </a:t>
            </a: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fr-FR" b="1" dirty="0">
                <a:solidFill>
                  <a:schemeClr val="tx1"/>
                </a:solidFill>
                <a:latin typeface="Times New Roman" panose="02020603050405020304" pitchFamily="18" charset="0"/>
                <a:cs typeface="Times New Roman" panose="02020603050405020304" pitchFamily="18" charset="0"/>
              </a:rPr>
              <a:t>   Étayage des concepts</a:t>
            </a:r>
            <a:br>
              <a:rPr lang="fr-FR" b="1" dirty="0">
                <a:latin typeface="Times New Roman" panose="02020603050405020304" pitchFamily="18" charset="0"/>
                <a:cs typeface="Times New Roman" panose="02020603050405020304" pitchFamily="18" charset="0"/>
              </a:rPr>
            </a:br>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br>
              <a:rPr lang="fr-FR" dirty="0">
                <a:solidFill>
                  <a:schemeClr val="tx1"/>
                </a:solidFill>
                <a:latin typeface="Times New Roman" panose="02020603050405020304" pitchFamily="18" charset="0"/>
                <a:cs typeface="Times New Roman" panose="02020603050405020304" pitchFamily="18" charset="0"/>
              </a:rPr>
            </a:br>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r>
              <a:rPr lang="fr-FR" sz="1400" dirty="0">
                <a:solidFill>
                  <a:schemeClr val="tx1"/>
                </a:solidFill>
                <a:latin typeface="Times New Roman" panose="02020603050405020304" pitchFamily="18" charset="0"/>
                <a:cs typeface="Times New Roman" panose="02020603050405020304" pitchFamily="18" charset="0"/>
              </a:rPr>
              <a:t>-Partout </a:t>
            </a:r>
          </a:p>
          <a:p>
            <a:r>
              <a:rPr lang="fr-FR" sz="1400" dirty="0">
                <a:solidFill>
                  <a:schemeClr val="tx1"/>
                </a:solidFill>
                <a:latin typeface="Times New Roman" panose="02020603050405020304" pitchFamily="18" charset="0"/>
                <a:cs typeface="Times New Roman" panose="02020603050405020304" pitchFamily="18" charset="0"/>
              </a:rPr>
              <a:t>distribuée</a:t>
            </a:r>
          </a:p>
          <a:p>
            <a:r>
              <a:rPr lang="fr-FR" sz="1400" dirty="0">
                <a:solidFill>
                  <a:schemeClr val="tx1"/>
                </a:solidFill>
                <a:latin typeface="Times New Roman" panose="02020603050405020304" pitchFamily="18" charset="0"/>
                <a:cs typeface="Times New Roman" panose="02020603050405020304" pitchFamily="18" charset="0"/>
              </a:rPr>
              <a:t>-sans cesse </a:t>
            </a:r>
          </a:p>
          <a:p>
            <a:r>
              <a:rPr lang="fr-FR" sz="1400" dirty="0">
                <a:solidFill>
                  <a:schemeClr val="tx1"/>
                </a:solidFill>
                <a:latin typeface="Times New Roman" panose="02020603050405020304" pitchFamily="18" charset="0"/>
                <a:cs typeface="Times New Roman" panose="02020603050405020304" pitchFamily="18" charset="0"/>
              </a:rPr>
              <a:t>valorisée</a:t>
            </a:r>
          </a:p>
          <a:p>
            <a:r>
              <a:rPr lang="fr-FR" sz="1400" dirty="0">
                <a:solidFill>
                  <a:schemeClr val="tx1"/>
                </a:solidFill>
                <a:latin typeface="Times New Roman" panose="02020603050405020304" pitchFamily="18" charset="0"/>
                <a:cs typeface="Times New Roman" panose="02020603050405020304" pitchFamily="18" charset="0"/>
              </a:rPr>
              <a:t>-coordonnée </a:t>
            </a:r>
          </a:p>
          <a:p>
            <a:r>
              <a:rPr lang="fr-FR" sz="1400" dirty="0">
                <a:solidFill>
                  <a:schemeClr val="tx1"/>
                </a:solidFill>
                <a:latin typeface="Times New Roman" panose="02020603050405020304" pitchFamily="18" charset="0"/>
                <a:cs typeface="Times New Roman" panose="02020603050405020304" pitchFamily="18" charset="0"/>
              </a:rPr>
              <a:t>en temps réel</a:t>
            </a:r>
          </a:p>
          <a:p>
            <a:r>
              <a:rPr lang="fr-FR" sz="1400" dirty="0">
                <a:solidFill>
                  <a:schemeClr val="tx1"/>
                </a:solidFill>
                <a:latin typeface="Times New Roman" panose="02020603050405020304" pitchFamily="18" charset="0"/>
                <a:cs typeface="Times New Roman" panose="02020603050405020304" pitchFamily="18" charset="0"/>
              </a:rPr>
              <a:t>-qui aboutit à </a:t>
            </a:r>
          </a:p>
          <a:p>
            <a:r>
              <a:rPr lang="fr-FR" sz="1400" dirty="0">
                <a:solidFill>
                  <a:schemeClr val="tx1"/>
                </a:solidFill>
                <a:latin typeface="Times New Roman" panose="02020603050405020304" pitchFamily="18" charset="0"/>
                <a:cs typeface="Times New Roman" panose="02020603050405020304" pitchFamily="18" charset="0"/>
              </a:rPr>
              <a:t>une mobilisation </a:t>
            </a:r>
          </a:p>
          <a:p>
            <a:r>
              <a:rPr lang="fr-FR" sz="1400" dirty="0">
                <a:solidFill>
                  <a:schemeClr val="tx1"/>
                </a:solidFill>
                <a:latin typeface="Times New Roman" panose="02020603050405020304" pitchFamily="18" charset="0"/>
                <a:cs typeface="Times New Roman" panose="02020603050405020304" pitchFamily="18" charset="0"/>
              </a:rPr>
              <a:t>effective des </a:t>
            </a:r>
          </a:p>
          <a:p>
            <a:r>
              <a:rPr lang="fr-FR" sz="1400" dirty="0">
                <a:solidFill>
                  <a:schemeClr val="tx1"/>
                </a:solidFill>
                <a:latin typeface="Times New Roman" panose="02020603050405020304" pitchFamily="18" charset="0"/>
                <a:cs typeface="Times New Roman" panose="02020603050405020304" pitchFamily="18" charset="0"/>
              </a:rPr>
              <a:t>compétences</a:t>
            </a:r>
            <a:br>
              <a:rPr lang="fr-FR" sz="1400" dirty="0">
                <a:solidFill>
                  <a:schemeClr val="tx1"/>
                </a:solidFill>
                <a:latin typeface="Times New Roman" panose="02020603050405020304" pitchFamily="18" charset="0"/>
                <a:cs typeface="Times New Roman" panose="02020603050405020304" pitchFamily="18" charset="0"/>
              </a:rPr>
            </a:br>
            <a:endParaRPr lang="fr-FR" sz="1400" dirty="0">
              <a:solidFill>
                <a:schemeClr val="tx1"/>
              </a:solidFill>
              <a:latin typeface="Times New Roman" panose="02020603050405020304" pitchFamily="18" charset="0"/>
              <a:cs typeface="Times New Roman" panose="02020603050405020304" pitchFamily="18" charset="0"/>
            </a:endParaRPr>
          </a:p>
          <a:p>
            <a:br>
              <a:rPr lang="fr-FR" dirty="0">
                <a:latin typeface="Times New Roman" panose="02020603050405020304" pitchFamily="18" charset="0"/>
                <a:cs typeface="Times New Roman" panose="02020603050405020304" pitchFamily="18" charset="0"/>
              </a:rPr>
            </a:br>
            <a:br>
              <a:rPr lang="fr-FR" dirty="0">
                <a:latin typeface="Times New Roman" panose="02020603050405020304" pitchFamily="18" charset="0"/>
                <a:cs typeface="Times New Roman" panose="02020603050405020304" pitchFamily="18" charset="0"/>
              </a:rPr>
            </a:br>
            <a:br>
              <a:rPr lang="fr-FR" dirty="0">
                <a:latin typeface="Times New Roman" panose="02020603050405020304" pitchFamily="18" charset="0"/>
                <a:cs typeface="Times New Roman" panose="02020603050405020304" pitchFamily="18" charset="0"/>
              </a:rPr>
            </a:br>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br>
              <a:rPr lang="fr-FR" sz="1400" dirty="0">
                <a:solidFill>
                  <a:schemeClr val="tx1"/>
                </a:solidFill>
                <a:cs typeface="Times New Roman" panose="02020603050405020304" pitchFamily="18" charset="0"/>
              </a:rPr>
            </a:br>
            <a:endParaRPr lang="fr-FR" sz="1400"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1149192"/>
            <a:ext cx="12099636" cy="51407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
        <p:nvSpPr>
          <p:cNvPr id="7" name="Ellipse 6">
            <a:extLst>
              <a:ext uri="{FF2B5EF4-FFF2-40B4-BE49-F238E27FC236}">
                <a16:creationId xmlns:a16="http://schemas.microsoft.com/office/drawing/2014/main" id="{C07AE6FB-1389-4492-B7C3-F91A06BE49A8}"/>
              </a:ext>
            </a:extLst>
          </p:cNvPr>
          <p:cNvSpPr/>
          <p:nvPr/>
        </p:nvSpPr>
        <p:spPr>
          <a:xfrm>
            <a:off x="3380509" y="1930400"/>
            <a:ext cx="1708727" cy="9144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FE1DFA59-A8D9-4F0C-A543-2C3369E6B887}"/>
              </a:ext>
            </a:extLst>
          </p:cNvPr>
          <p:cNvSpPr/>
          <p:nvPr/>
        </p:nvSpPr>
        <p:spPr>
          <a:xfrm>
            <a:off x="3499711" y="1947800"/>
            <a:ext cx="1898072" cy="111487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Rapports aux savoirs</a:t>
            </a:r>
          </a:p>
        </p:txBody>
      </p:sp>
      <p:sp>
        <p:nvSpPr>
          <p:cNvPr id="11" name="Ellipse 10">
            <a:extLst>
              <a:ext uri="{FF2B5EF4-FFF2-40B4-BE49-F238E27FC236}">
                <a16:creationId xmlns:a16="http://schemas.microsoft.com/office/drawing/2014/main" id="{0117C19E-540B-4A52-A50E-48A590E2187A}"/>
              </a:ext>
            </a:extLst>
          </p:cNvPr>
          <p:cNvSpPr/>
          <p:nvPr/>
        </p:nvSpPr>
        <p:spPr>
          <a:xfrm>
            <a:off x="558801" y="2009957"/>
            <a:ext cx="1898072" cy="111487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Intelligence collective</a:t>
            </a:r>
          </a:p>
        </p:txBody>
      </p:sp>
      <p:sp>
        <p:nvSpPr>
          <p:cNvPr id="12" name="Ellipse 11">
            <a:extLst>
              <a:ext uri="{FF2B5EF4-FFF2-40B4-BE49-F238E27FC236}">
                <a16:creationId xmlns:a16="http://schemas.microsoft.com/office/drawing/2014/main" id="{C85DB987-EFB9-4CF1-AC26-76912B0C86A9}"/>
              </a:ext>
            </a:extLst>
          </p:cNvPr>
          <p:cNvSpPr/>
          <p:nvPr/>
        </p:nvSpPr>
        <p:spPr>
          <a:xfrm>
            <a:off x="7018334" y="1969132"/>
            <a:ext cx="1898072" cy="111487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 </a:t>
            </a:r>
          </a:p>
        </p:txBody>
      </p:sp>
      <p:sp>
        <p:nvSpPr>
          <p:cNvPr id="13" name="Ellipse 12">
            <a:extLst>
              <a:ext uri="{FF2B5EF4-FFF2-40B4-BE49-F238E27FC236}">
                <a16:creationId xmlns:a16="http://schemas.microsoft.com/office/drawing/2014/main" id="{AB3901D5-26E5-4720-A7D3-ACECC2E5D672}"/>
              </a:ext>
            </a:extLst>
          </p:cNvPr>
          <p:cNvSpPr/>
          <p:nvPr/>
        </p:nvSpPr>
        <p:spPr>
          <a:xfrm>
            <a:off x="10039058" y="1911247"/>
            <a:ext cx="1898072" cy="1114871"/>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cxnSp>
        <p:nvCxnSpPr>
          <p:cNvPr id="15" name="Connecteur droit avec flèche 14">
            <a:extLst>
              <a:ext uri="{FF2B5EF4-FFF2-40B4-BE49-F238E27FC236}">
                <a16:creationId xmlns:a16="http://schemas.microsoft.com/office/drawing/2014/main" id="{AED46AAC-8337-403E-9EEA-761D4A62BE39}"/>
              </a:ext>
            </a:extLst>
          </p:cNvPr>
          <p:cNvCxnSpPr>
            <a:cxnSpLocks/>
          </p:cNvCxnSpPr>
          <p:nvPr/>
        </p:nvCxnSpPr>
        <p:spPr>
          <a:xfrm flipH="1">
            <a:off x="365410" y="3153640"/>
            <a:ext cx="1082391" cy="647649"/>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BE07E6A6-ADCF-47A6-BD7D-5597A664368F}"/>
              </a:ext>
            </a:extLst>
          </p:cNvPr>
          <p:cNvCxnSpPr>
            <a:cxnSpLocks/>
          </p:cNvCxnSpPr>
          <p:nvPr/>
        </p:nvCxnSpPr>
        <p:spPr>
          <a:xfrm>
            <a:off x="1478112" y="3176467"/>
            <a:ext cx="684998" cy="727038"/>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01502FE7-310E-49FD-87BE-9E05A3F6DB03}"/>
              </a:ext>
            </a:extLst>
          </p:cNvPr>
          <p:cNvSpPr/>
          <p:nvPr/>
        </p:nvSpPr>
        <p:spPr>
          <a:xfrm>
            <a:off x="115451" y="3852928"/>
            <a:ext cx="1231469" cy="229027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22" name="Rectangle 21">
            <a:extLst>
              <a:ext uri="{FF2B5EF4-FFF2-40B4-BE49-F238E27FC236}">
                <a16:creationId xmlns:a16="http://schemas.microsoft.com/office/drawing/2014/main" id="{A0F8967E-62C6-4277-8706-585618B4F838}"/>
              </a:ext>
            </a:extLst>
          </p:cNvPr>
          <p:cNvSpPr/>
          <p:nvPr/>
        </p:nvSpPr>
        <p:spPr>
          <a:xfrm>
            <a:off x="1560796" y="3863995"/>
            <a:ext cx="1154544" cy="229027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Lévy,</a:t>
            </a:r>
          </a:p>
          <a:p>
            <a:pPr algn="ctr"/>
            <a:r>
              <a:rPr lang="fr-FR" dirty="0">
                <a:solidFill>
                  <a:schemeClr val="tx1"/>
                </a:solidFill>
              </a:rPr>
              <a:t>1994</a:t>
            </a:r>
            <a:r>
              <a:rPr lang="fr-FR">
                <a:solidFill>
                  <a:schemeClr val="tx1"/>
                </a:solidFill>
              </a:rPr>
              <a:t>, </a:t>
            </a:r>
          </a:p>
          <a:p>
            <a:pPr algn="ctr"/>
            <a:r>
              <a:rPr lang="fr-FR">
                <a:solidFill>
                  <a:schemeClr val="tx1"/>
                </a:solidFill>
              </a:rPr>
              <a:t>p</a:t>
            </a:r>
            <a:r>
              <a:rPr lang="fr-FR" dirty="0">
                <a:solidFill>
                  <a:schemeClr val="tx1"/>
                </a:solidFill>
              </a:rPr>
              <a:t>. 29</a:t>
            </a:r>
          </a:p>
          <a:p>
            <a:pPr algn="ctr"/>
            <a:endParaRPr lang="fr-FR" dirty="0">
              <a:solidFill>
                <a:schemeClr val="tx1"/>
              </a:solidFill>
            </a:endParaRPr>
          </a:p>
        </p:txBody>
      </p:sp>
      <p:cxnSp>
        <p:nvCxnSpPr>
          <p:cNvPr id="24" name="Connecteur droit avec flèche 23">
            <a:extLst>
              <a:ext uri="{FF2B5EF4-FFF2-40B4-BE49-F238E27FC236}">
                <a16:creationId xmlns:a16="http://schemas.microsoft.com/office/drawing/2014/main" id="{ABB6BAEC-D8F7-409C-B12E-D5BB204919E2}"/>
              </a:ext>
            </a:extLst>
          </p:cNvPr>
          <p:cNvCxnSpPr>
            <a:cxnSpLocks/>
            <a:stCxn id="9" idx="4"/>
            <a:endCxn id="36" idx="0"/>
          </p:cNvCxnSpPr>
          <p:nvPr/>
        </p:nvCxnSpPr>
        <p:spPr>
          <a:xfrm flipH="1">
            <a:off x="3678841" y="3062671"/>
            <a:ext cx="769906" cy="78524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9AC3C13F-E184-49B9-9847-702150663246}"/>
              </a:ext>
            </a:extLst>
          </p:cNvPr>
          <p:cNvCxnSpPr>
            <a:cxnSpLocks/>
            <a:stCxn id="9" idx="4"/>
          </p:cNvCxnSpPr>
          <p:nvPr/>
        </p:nvCxnSpPr>
        <p:spPr>
          <a:xfrm>
            <a:off x="4448747" y="3062671"/>
            <a:ext cx="791147" cy="785238"/>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4FD0F2E7-AD1B-438C-BF42-4D2A53B0109D}"/>
              </a:ext>
            </a:extLst>
          </p:cNvPr>
          <p:cNvSpPr/>
          <p:nvPr/>
        </p:nvSpPr>
        <p:spPr>
          <a:xfrm>
            <a:off x="9451964" y="3847909"/>
            <a:ext cx="1323097" cy="23063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solidFill>
                  <a:schemeClr val="tx1"/>
                </a:solidFill>
              </a:rPr>
              <a:t>De l’analyse des apprentissages de l’activité</a:t>
            </a:r>
          </a:p>
        </p:txBody>
      </p:sp>
      <p:sp>
        <p:nvSpPr>
          <p:cNvPr id="35" name="Rectangle 34">
            <a:extLst>
              <a:ext uri="{FF2B5EF4-FFF2-40B4-BE49-F238E27FC236}">
                <a16:creationId xmlns:a16="http://schemas.microsoft.com/office/drawing/2014/main" id="{0A2F0962-27A8-48A9-8AB4-1264DC68F584}"/>
              </a:ext>
            </a:extLst>
          </p:cNvPr>
          <p:cNvSpPr/>
          <p:nvPr/>
        </p:nvSpPr>
        <p:spPr>
          <a:xfrm>
            <a:off x="6180852" y="3847911"/>
            <a:ext cx="1653148" cy="230635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36" name="Rectangle 35">
            <a:extLst>
              <a:ext uri="{FF2B5EF4-FFF2-40B4-BE49-F238E27FC236}">
                <a16:creationId xmlns:a16="http://schemas.microsoft.com/office/drawing/2014/main" id="{FAE19ED4-E0E5-462B-B4BC-A9B6A79673BB}"/>
              </a:ext>
            </a:extLst>
          </p:cNvPr>
          <p:cNvSpPr/>
          <p:nvPr/>
        </p:nvSpPr>
        <p:spPr>
          <a:xfrm>
            <a:off x="2908935" y="3847912"/>
            <a:ext cx="1539812" cy="230636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rPr>
              <a:t>-Rapport au savoir entendu alors comme un rapport à l’apprendre</a:t>
            </a:r>
          </a:p>
          <a:p>
            <a:r>
              <a:rPr lang="fr-FR" sz="1400" dirty="0">
                <a:solidFill>
                  <a:schemeClr val="tx1"/>
                </a:solidFill>
              </a:rPr>
              <a:t>-Rapports aux savoirs renvoyer à la relations entretenue avec les domaines et avec les objets de savoir</a:t>
            </a:r>
          </a:p>
        </p:txBody>
      </p:sp>
      <p:sp>
        <p:nvSpPr>
          <p:cNvPr id="37" name="Rectangle 36">
            <a:extLst>
              <a:ext uri="{FF2B5EF4-FFF2-40B4-BE49-F238E27FC236}">
                <a16:creationId xmlns:a16="http://schemas.microsoft.com/office/drawing/2014/main" id="{2B00060D-CB99-4B67-89EA-88B1D72C8134}"/>
              </a:ext>
            </a:extLst>
          </p:cNvPr>
          <p:cNvSpPr/>
          <p:nvPr/>
        </p:nvSpPr>
        <p:spPr>
          <a:xfrm>
            <a:off x="4633026" y="3857186"/>
            <a:ext cx="1154544" cy="228602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Chartrain et Caillot,</a:t>
            </a:r>
          </a:p>
          <a:p>
            <a:pPr algn="ctr"/>
            <a:r>
              <a:rPr lang="fr-FR" dirty="0">
                <a:solidFill>
                  <a:schemeClr val="tx1"/>
                </a:solidFill>
              </a:rPr>
              <a:t>2001, </a:t>
            </a:r>
          </a:p>
          <a:p>
            <a:pPr algn="ctr"/>
            <a:r>
              <a:rPr lang="fr-FR" dirty="0">
                <a:solidFill>
                  <a:schemeClr val="tx1"/>
                </a:solidFill>
              </a:rPr>
              <a:t>pp. 155-156</a:t>
            </a:r>
          </a:p>
        </p:txBody>
      </p:sp>
      <p:sp>
        <p:nvSpPr>
          <p:cNvPr id="41" name="Rectangle 40">
            <a:extLst>
              <a:ext uri="{FF2B5EF4-FFF2-40B4-BE49-F238E27FC236}">
                <a16:creationId xmlns:a16="http://schemas.microsoft.com/office/drawing/2014/main" id="{3F594538-2CA7-423D-894F-16EE157CA6A6}"/>
              </a:ext>
            </a:extLst>
          </p:cNvPr>
          <p:cNvSpPr/>
          <p:nvPr/>
        </p:nvSpPr>
        <p:spPr>
          <a:xfrm>
            <a:off x="8047032" y="3847910"/>
            <a:ext cx="1154544" cy="230636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42" name="Rectangle 41">
            <a:extLst>
              <a:ext uri="{FF2B5EF4-FFF2-40B4-BE49-F238E27FC236}">
                <a16:creationId xmlns:a16="http://schemas.microsoft.com/office/drawing/2014/main" id="{9DB74D5C-EF0B-4FAA-B9C0-F697DA4563CA}"/>
              </a:ext>
            </a:extLst>
          </p:cNvPr>
          <p:cNvSpPr/>
          <p:nvPr/>
        </p:nvSpPr>
        <p:spPr>
          <a:xfrm>
            <a:off x="10988094" y="3863995"/>
            <a:ext cx="1111541" cy="230636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Frisch, 2016,</a:t>
            </a:r>
          </a:p>
          <a:p>
            <a:pPr algn="ctr"/>
            <a:r>
              <a:rPr lang="fr-FR" dirty="0">
                <a:solidFill>
                  <a:schemeClr val="tx1"/>
                </a:solidFill>
              </a:rPr>
              <a:t>pp. 55-56</a:t>
            </a:r>
          </a:p>
        </p:txBody>
      </p:sp>
      <p:cxnSp>
        <p:nvCxnSpPr>
          <p:cNvPr id="48" name="Connecteur droit avec flèche 47">
            <a:extLst>
              <a:ext uri="{FF2B5EF4-FFF2-40B4-BE49-F238E27FC236}">
                <a16:creationId xmlns:a16="http://schemas.microsoft.com/office/drawing/2014/main" id="{1A1027D8-34CC-47B3-8CA0-BEA4B68BD40D}"/>
              </a:ext>
            </a:extLst>
          </p:cNvPr>
          <p:cNvCxnSpPr>
            <a:stCxn id="12" idx="4"/>
          </p:cNvCxnSpPr>
          <p:nvPr/>
        </p:nvCxnSpPr>
        <p:spPr>
          <a:xfrm flipH="1">
            <a:off x="7139709" y="3084003"/>
            <a:ext cx="827661" cy="779992"/>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09DACCF2-3B80-4AFE-834D-F93DAB1597D4}"/>
              </a:ext>
            </a:extLst>
          </p:cNvPr>
          <p:cNvCxnSpPr>
            <a:stCxn id="12" idx="4"/>
            <a:endCxn id="41" idx="0"/>
          </p:cNvCxnSpPr>
          <p:nvPr/>
        </p:nvCxnSpPr>
        <p:spPr>
          <a:xfrm>
            <a:off x="7967370" y="3084003"/>
            <a:ext cx="656934" cy="76390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a:extLst>
              <a:ext uri="{FF2B5EF4-FFF2-40B4-BE49-F238E27FC236}">
                <a16:creationId xmlns:a16="http://schemas.microsoft.com/office/drawing/2014/main" id="{12B0F7E7-AD83-45CC-9314-97DEB6CE55E8}"/>
              </a:ext>
            </a:extLst>
          </p:cNvPr>
          <p:cNvCxnSpPr>
            <a:cxnSpLocks/>
            <a:stCxn id="13" idx="4"/>
            <a:endCxn id="34" idx="0"/>
          </p:cNvCxnSpPr>
          <p:nvPr/>
        </p:nvCxnSpPr>
        <p:spPr>
          <a:xfrm flipH="1">
            <a:off x="10113513" y="3026118"/>
            <a:ext cx="874581" cy="821791"/>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cteur droit avec flèche 53">
            <a:extLst>
              <a:ext uri="{FF2B5EF4-FFF2-40B4-BE49-F238E27FC236}">
                <a16:creationId xmlns:a16="http://schemas.microsoft.com/office/drawing/2014/main" id="{0055D60A-03FF-4437-805D-8BC57E8BAFC2}"/>
              </a:ext>
            </a:extLst>
          </p:cNvPr>
          <p:cNvCxnSpPr>
            <a:cxnSpLocks/>
            <a:stCxn id="13" idx="4"/>
            <a:endCxn id="42" idx="0"/>
          </p:cNvCxnSpPr>
          <p:nvPr/>
        </p:nvCxnSpPr>
        <p:spPr>
          <a:xfrm>
            <a:off x="10988094" y="3026118"/>
            <a:ext cx="555771" cy="837877"/>
          </a:xfrm>
          <a:prstGeom prst="straightConnector1">
            <a:avLst/>
          </a:prstGeom>
          <a:ln>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ZoneTexte 3">
            <a:extLst>
              <a:ext uri="{FF2B5EF4-FFF2-40B4-BE49-F238E27FC236}">
                <a16:creationId xmlns:a16="http://schemas.microsoft.com/office/drawing/2014/main" id="{D9A9429F-A4BA-9246-9BB9-5F3F1D62464A}"/>
              </a:ext>
            </a:extLst>
          </p:cNvPr>
          <p:cNvSpPr txBox="1"/>
          <p:nvPr/>
        </p:nvSpPr>
        <p:spPr>
          <a:xfrm>
            <a:off x="8194877" y="4611817"/>
            <a:ext cx="879675" cy="1200329"/>
          </a:xfrm>
          <a:prstGeom prst="rect">
            <a:avLst/>
          </a:prstGeom>
          <a:noFill/>
        </p:spPr>
        <p:txBody>
          <a:bodyPr wrap="square" rtlCol="0">
            <a:spAutoFit/>
          </a:bodyPr>
          <a:lstStyle/>
          <a:p>
            <a:endParaRPr lang="fr-FR" dirty="0"/>
          </a:p>
          <a:p>
            <a:r>
              <a:rPr lang="fr-FR" dirty="0"/>
              <a:t>Astolfi,</a:t>
            </a:r>
          </a:p>
          <a:p>
            <a:r>
              <a:rPr lang="fr-FR" dirty="0"/>
              <a:t>1997, p.15</a:t>
            </a:r>
          </a:p>
        </p:txBody>
      </p:sp>
      <p:sp>
        <p:nvSpPr>
          <p:cNvPr id="8" name="ZoneTexte 7">
            <a:extLst>
              <a:ext uri="{FF2B5EF4-FFF2-40B4-BE49-F238E27FC236}">
                <a16:creationId xmlns:a16="http://schemas.microsoft.com/office/drawing/2014/main" id="{50983A7C-006E-8E43-AFBA-F01FABB854BD}"/>
              </a:ext>
            </a:extLst>
          </p:cNvPr>
          <p:cNvSpPr txBox="1"/>
          <p:nvPr/>
        </p:nvSpPr>
        <p:spPr>
          <a:xfrm>
            <a:off x="7406695" y="2320096"/>
            <a:ext cx="1258797" cy="369332"/>
          </a:xfrm>
          <a:prstGeom prst="rect">
            <a:avLst/>
          </a:prstGeom>
          <a:noFill/>
        </p:spPr>
        <p:txBody>
          <a:bodyPr wrap="square" rtlCol="0">
            <a:spAutoFit/>
          </a:bodyPr>
          <a:lstStyle/>
          <a:p>
            <a:r>
              <a:rPr lang="fr-FR" dirty="0"/>
              <a:t>    Erreur</a:t>
            </a:r>
          </a:p>
        </p:txBody>
      </p:sp>
      <p:sp>
        <p:nvSpPr>
          <p:cNvPr id="10" name="ZoneTexte 9">
            <a:extLst>
              <a:ext uri="{FF2B5EF4-FFF2-40B4-BE49-F238E27FC236}">
                <a16:creationId xmlns:a16="http://schemas.microsoft.com/office/drawing/2014/main" id="{CE008BF5-D3E2-A342-B8DA-4B12D483D649}"/>
              </a:ext>
            </a:extLst>
          </p:cNvPr>
          <p:cNvSpPr txBox="1"/>
          <p:nvPr/>
        </p:nvSpPr>
        <p:spPr>
          <a:xfrm>
            <a:off x="10536957" y="2199190"/>
            <a:ext cx="1188197" cy="646331"/>
          </a:xfrm>
          <a:prstGeom prst="rect">
            <a:avLst/>
          </a:prstGeom>
          <a:noFill/>
        </p:spPr>
        <p:txBody>
          <a:bodyPr wrap="square" rtlCol="0">
            <a:spAutoFit/>
          </a:bodyPr>
          <a:lstStyle/>
          <a:p>
            <a:r>
              <a:rPr lang="fr-FR" dirty="0"/>
              <a:t>Efficacité             réflexive</a:t>
            </a:r>
          </a:p>
        </p:txBody>
      </p:sp>
      <p:sp>
        <p:nvSpPr>
          <p:cNvPr id="16" name="ZoneTexte 15">
            <a:extLst>
              <a:ext uri="{FF2B5EF4-FFF2-40B4-BE49-F238E27FC236}">
                <a16:creationId xmlns:a16="http://schemas.microsoft.com/office/drawing/2014/main" id="{215769AE-7DAE-BF4C-A74A-3A11E7D85D51}"/>
              </a:ext>
            </a:extLst>
          </p:cNvPr>
          <p:cNvSpPr txBox="1"/>
          <p:nvPr/>
        </p:nvSpPr>
        <p:spPr>
          <a:xfrm>
            <a:off x="6260514" y="3857186"/>
            <a:ext cx="1538565" cy="2246769"/>
          </a:xfrm>
          <a:prstGeom prst="rect">
            <a:avLst/>
          </a:prstGeom>
          <a:noFill/>
        </p:spPr>
        <p:txBody>
          <a:bodyPr wrap="square" rtlCol="0">
            <a:spAutoFit/>
          </a:bodyPr>
          <a:lstStyle/>
          <a:p>
            <a:r>
              <a:rPr lang="fr-FR" sz="1400" dirty="0"/>
              <a:t>-symptômes intéressants d’obstacles auxquels la pensée des élèves est affrontée</a:t>
            </a:r>
          </a:p>
          <a:p>
            <a:r>
              <a:rPr lang="fr-FR" sz="1400" dirty="0"/>
              <a:t>-au cœur même du processus d’apprentissage à réussir [...]</a:t>
            </a:r>
          </a:p>
        </p:txBody>
      </p:sp>
    </p:spTree>
    <p:extLst>
      <p:ext uri="{BB962C8B-B14F-4D97-AF65-F5344CB8AC3E}">
        <p14:creationId xmlns:p14="http://schemas.microsoft.com/office/powerpoint/2010/main" val="168116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1062179" y="872836"/>
            <a:ext cx="10806547" cy="4835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algn="ctr"/>
            <a:r>
              <a:rPr lang="fr-FR" sz="1800" b="1" dirty="0">
                <a:solidFill>
                  <a:schemeClr val="tx1"/>
                </a:solidFill>
                <a:latin typeface="Times New Roman" panose="02020603050405020304" pitchFamily="18" charset="0"/>
                <a:cs typeface="Times New Roman" panose="02020603050405020304" pitchFamily="18" charset="0"/>
              </a:rPr>
              <a:t>Dispositif méthodologique de recherche</a:t>
            </a:r>
            <a:br>
              <a:rPr lang="fr-FR" sz="1800" dirty="0">
                <a:solidFill>
                  <a:schemeClr val="tx1"/>
                </a:solidFill>
                <a:latin typeface="Times New Roman" panose="02020603050405020304" pitchFamily="18" charset="0"/>
                <a:cs typeface="Times New Roman" panose="02020603050405020304" pitchFamily="18" charset="0"/>
              </a:rPr>
            </a:br>
            <a:endParaRPr lang="fr-FR" sz="1800" dirty="0">
              <a:solidFill>
                <a:schemeClr val="tx1"/>
              </a:solidFill>
              <a:latin typeface="Times New Roman" panose="02020603050405020304" pitchFamily="18" charset="0"/>
              <a:cs typeface="Times New Roman" panose="02020603050405020304" pitchFamily="18" charset="0"/>
            </a:endParaRPr>
          </a:p>
          <a:p>
            <a:pPr algn="ctr"/>
            <a:endParaRPr lang="fr-FR" sz="1800"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FR" sz="1800" dirty="0">
                <a:solidFill>
                  <a:schemeClr val="tx1"/>
                </a:solidFill>
                <a:latin typeface="Times New Roman" panose="02020603050405020304" pitchFamily="18" charset="0"/>
                <a:cs typeface="Times New Roman" panose="02020603050405020304" pitchFamily="18" charset="0"/>
              </a:rPr>
              <a:t>Approche compréhensive, comparative et analytique de situations mobilisatrices de travail </a:t>
            </a:r>
          </a:p>
          <a:p>
            <a:pPr marL="285750" indent="-285750">
              <a:buFont typeface="Wingdings" panose="05000000000000000000" pitchFamily="2" charset="2"/>
              <a:buChar char="ü"/>
            </a:pPr>
            <a:endParaRPr lang="fr-FR" dirty="0">
              <a:solidFill>
                <a:schemeClr val="tx1"/>
              </a:solidFill>
              <a:latin typeface="Times New Roman" panose="02020603050405020304" pitchFamily="18" charset="0"/>
              <a:cs typeface="Times New Roman" panose="02020603050405020304" pitchFamily="18" charset="0"/>
            </a:endParaRPr>
          </a:p>
          <a:p>
            <a:r>
              <a:rPr lang="fr-FR" sz="1800" dirty="0">
                <a:solidFill>
                  <a:schemeClr val="tx1"/>
                </a:solidFill>
                <a:latin typeface="Times New Roman" panose="02020603050405020304" pitchFamily="18" charset="0"/>
                <a:cs typeface="Times New Roman" panose="02020603050405020304" pitchFamily="18" charset="0"/>
              </a:rPr>
              <a:t> </a:t>
            </a:r>
          </a:p>
          <a:p>
            <a:endParaRPr lang="fr-FR" sz="1800"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fr-FR" sz="1800" dirty="0">
                <a:solidFill>
                  <a:schemeClr val="tx1"/>
                </a:solidFill>
                <a:latin typeface="Times New Roman" panose="02020603050405020304" pitchFamily="18" charset="0"/>
                <a:cs typeface="Times New Roman" panose="02020603050405020304" pitchFamily="18" charset="0"/>
              </a:rPr>
              <a:t>Méthode qualitative mettant en présence les élèves et les enseignants du primaire et du secondaire</a:t>
            </a:r>
          </a:p>
          <a:p>
            <a:endParaRPr lang="fr-FR" dirty="0">
              <a:solidFill>
                <a:schemeClr val="tx1"/>
              </a:solidFill>
              <a:latin typeface="Times New Roman" panose="02020603050405020304" pitchFamily="18" charset="0"/>
              <a:cs typeface="Times New Roman" panose="02020603050405020304" pitchFamily="18" charset="0"/>
            </a:endParaRPr>
          </a:p>
          <a:p>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Au niveau du premier degré</a:t>
            </a:r>
          </a:p>
          <a:p>
            <a:b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endPar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b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br>
            <a:r>
              <a:rPr kumimoji="0" lang="fr-FR" sz="1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Au niveau du second degré</a:t>
            </a:r>
            <a:endParaRPr lang="fr-FR" sz="1800" dirty="0">
              <a:solidFill>
                <a:schemeClr val="tx1"/>
              </a:solidFill>
              <a:latin typeface="Times New Roman" panose="02020603050405020304" pitchFamily="18" charset="0"/>
              <a:cs typeface="Times New Roman" panose="02020603050405020304" pitchFamily="18" charset="0"/>
            </a:endParaRPr>
          </a:p>
          <a:p>
            <a:endParaRPr lang="fr-FR" dirty="0">
              <a:solidFill>
                <a:schemeClr val="tx1"/>
              </a:solidFill>
              <a:latin typeface="Times New Roman" panose="02020603050405020304" pitchFamily="18" charset="0"/>
              <a:cs typeface="Times New Roman" panose="02020603050405020304" pitchFamily="18" charset="0"/>
            </a:endParaRPr>
          </a:p>
          <a:p>
            <a:br>
              <a:rPr lang="fr-FR" sz="1800" dirty="0">
                <a:solidFill>
                  <a:schemeClr val="tx1"/>
                </a:solidFill>
                <a:latin typeface="Times New Roman" panose="02020603050405020304" pitchFamily="18" charset="0"/>
                <a:cs typeface="Times New Roman" panose="02020603050405020304" pitchFamily="18" charset="0"/>
              </a:rPr>
            </a:br>
            <a:r>
              <a:rPr lang="fr-FR" sz="1800" dirty="0">
                <a:solidFill>
                  <a:schemeClr val="tx1"/>
                </a:solidFill>
                <a:latin typeface="Times New Roman" panose="02020603050405020304" pitchFamily="18" charset="0"/>
                <a:cs typeface="Times New Roman" panose="02020603050405020304" pitchFamily="18" charset="0"/>
              </a:rPr>
              <a:t> </a:t>
            </a:r>
            <a:br>
              <a:rPr lang="fr-FR" sz="1800" dirty="0">
                <a:latin typeface="Times New Roman" panose="02020603050405020304" pitchFamily="18" charset="0"/>
                <a:cs typeface="Times New Roman" panose="02020603050405020304" pitchFamily="18" charset="0"/>
              </a:rPr>
            </a:br>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
        <p:nvSpPr>
          <p:cNvPr id="8" name="Flèche : droite 7">
            <a:extLst>
              <a:ext uri="{FF2B5EF4-FFF2-40B4-BE49-F238E27FC236}">
                <a16:creationId xmlns:a16="http://schemas.microsoft.com/office/drawing/2014/main" id="{890D4A3C-9F20-4AE1-A428-44519D7CB8C6}"/>
              </a:ext>
            </a:extLst>
          </p:cNvPr>
          <p:cNvSpPr/>
          <p:nvPr/>
        </p:nvSpPr>
        <p:spPr>
          <a:xfrm>
            <a:off x="1559218" y="3468518"/>
            <a:ext cx="424872" cy="16494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roite 8">
            <a:extLst>
              <a:ext uri="{FF2B5EF4-FFF2-40B4-BE49-F238E27FC236}">
                <a16:creationId xmlns:a16="http://schemas.microsoft.com/office/drawing/2014/main" id="{DD564C15-1B49-4EE3-BB26-0A63B004CDFC}"/>
              </a:ext>
            </a:extLst>
          </p:cNvPr>
          <p:cNvSpPr/>
          <p:nvPr/>
        </p:nvSpPr>
        <p:spPr>
          <a:xfrm flipV="1">
            <a:off x="1559218" y="4529024"/>
            <a:ext cx="424872" cy="14211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49109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1062179" y="872836"/>
            <a:ext cx="10806547" cy="48359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r>
              <a:rPr lang="fr-FR" sz="1800" dirty="0">
                <a:latin typeface="Times New Roman" panose="02020603050405020304" pitchFamily="18" charset="0"/>
                <a:cs typeface="Times New Roman" panose="02020603050405020304" pitchFamily="18" charset="0"/>
              </a:rPr>
              <a:t> </a:t>
            </a: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fr-FR" sz="1800" b="1" dirty="0">
                <a:solidFill>
                  <a:schemeClr val="tx1"/>
                </a:solidFill>
                <a:latin typeface="Times New Roman" panose="02020603050405020304" pitchFamily="18" charset="0"/>
                <a:cs typeface="Times New Roman" panose="02020603050405020304" pitchFamily="18" charset="0"/>
              </a:rPr>
              <a:t>Résultats et discussion</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fr-FR" sz="1800" dirty="0">
                <a:solidFill>
                  <a:schemeClr val="tx1"/>
                </a:solidFill>
                <a:latin typeface="Times New Roman" panose="02020603050405020304" pitchFamily="18" charset="0"/>
                <a:cs typeface="Times New Roman" panose="02020603050405020304" pitchFamily="18" charset="0"/>
              </a:rPr>
              <a:t>Interactions entre enseignants et élèves dans les traitements réels des erreurs et les savoirs</a:t>
            </a:r>
          </a:p>
          <a:p>
            <a:endParaRPr lang="fr-FR" dirty="0">
              <a:solidFill>
                <a:schemeClr val="tx1"/>
              </a:solidFill>
              <a:latin typeface="Times New Roman" panose="02020603050405020304" pitchFamily="18" charset="0"/>
              <a:cs typeface="Times New Roman" panose="02020603050405020304" pitchFamily="18" charset="0"/>
            </a:endParaRPr>
          </a:p>
          <a:p>
            <a:endParaRPr lang="fr-FR" sz="1800"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fr-FR" sz="1800" dirty="0">
                <a:solidFill>
                  <a:schemeClr val="tx1"/>
                </a:solidFill>
                <a:latin typeface="Times New Roman" panose="02020603050405020304" pitchFamily="18" charset="0"/>
                <a:cs typeface="Times New Roman" panose="02020603050405020304" pitchFamily="18" charset="0"/>
              </a:rPr>
              <a:t>Intelligence collective et mécanismes d’interactions entre enseignants et élèves dans les traitements réels des erreurs</a:t>
            </a:r>
          </a:p>
          <a:p>
            <a:pPr marL="285750" indent="-285750">
              <a:buFont typeface="Wingdings" panose="05000000000000000000" pitchFamily="2" charset="2"/>
              <a:buChar char="Ø"/>
            </a:pPr>
            <a:endParaRPr lang="fr-FR" dirty="0">
              <a:solidFill>
                <a:schemeClr val="tx1"/>
              </a:solidFill>
              <a:latin typeface="Times New Roman" panose="02020603050405020304" pitchFamily="18" charset="0"/>
              <a:cs typeface="Times New Roman" panose="02020603050405020304" pitchFamily="18" charset="0"/>
            </a:endParaRPr>
          </a:p>
          <a:p>
            <a:endParaRPr lang="fr-FR" sz="1800"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fr-FR" sz="1800" dirty="0">
                <a:solidFill>
                  <a:schemeClr val="tx1"/>
                </a:solidFill>
                <a:latin typeface="Times New Roman" panose="02020603050405020304" pitchFamily="18" charset="0"/>
                <a:cs typeface="Times New Roman" panose="02020603050405020304" pitchFamily="18" charset="0"/>
              </a:rPr>
              <a:t>Apports réflexifs des enseignants pour traiter réellement les erreurs des élèves</a:t>
            </a:r>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algn="ctr"/>
            <a:br>
              <a:rPr lang="fr-FR" sz="1800" dirty="0">
                <a:solidFill>
                  <a:schemeClr val="tx1"/>
                </a:solidFill>
                <a:latin typeface="Times New Roman" panose="02020603050405020304" pitchFamily="18" charset="0"/>
                <a:cs typeface="Times New Roman" panose="02020603050405020304" pitchFamily="18" charset="0"/>
              </a:rPr>
            </a:br>
            <a:r>
              <a:rPr lang="fr-FR" sz="1800" dirty="0">
                <a:solidFill>
                  <a:schemeClr val="tx1"/>
                </a:solidFill>
                <a:latin typeface="Times New Roman" panose="02020603050405020304" pitchFamily="18" charset="0"/>
                <a:cs typeface="Times New Roman" panose="02020603050405020304" pitchFamily="18" charset="0"/>
              </a:rPr>
              <a:t> </a:t>
            </a:r>
            <a:br>
              <a:rPr lang="fr-FR" sz="1800" dirty="0">
                <a:latin typeface="Times New Roman" panose="02020603050405020304" pitchFamily="18" charset="0"/>
                <a:cs typeface="Times New Roman" panose="02020603050405020304" pitchFamily="18" charset="0"/>
              </a:rPr>
            </a:br>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309375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4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31DFE5-CD34-4FC4-B192-3AB41256765B}"/>
              </a:ext>
            </a:extLst>
          </p:cNvPr>
          <p:cNvSpPr/>
          <p:nvPr/>
        </p:nvSpPr>
        <p:spPr>
          <a:xfrm>
            <a:off x="1015997" y="829647"/>
            <a:ext cx="10806547" cy="51253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2400" b="1" dirty="0">
              <a:latin typeface="Times New Roman" panose="02020603050405020304" pitchFamily="18" charset="0"/>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pPr algn="ctr"/>
            <a:endParaRPr lang="fr-FR" sz="1400" b="1" dirty="0">
              <a:solidFill>
                <a:schemeClr val="tx1"/>
              </a:solidFill>
              <a:cs typeface="Times New Roman" panose="02020603050405020304" pitchFamily="18" charset="0"/>
            </a:endParaRPr>
          </a:p>
          <a:p>
            <a:r>
              <a:rPr lang="fr-FR" sz="1400" b="1" dirty="0">
                <a:solidFill>
                  <a:schemeClr val="tx1"/>
                </a:solidFill>
                <a:cs typeface="Times New Roman" panose="02020603050405020304" pitchFamily="18" charset="0"/>
              </a:rPr>
              <a:t>                                                                                                     </a:t>
            </a:r>
          </a:p>
          <a:p>
            <a:endParaRPr lang="fr-FR" sz="1400"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endParaRPr lang="fr-FR" sz="1800" b="1"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fr-FR" sz="1800" b="1" dirty="0">
                <a:solidFill>
                  <a:schemeClr val="tx1"/>
                </a:solidFill>
                <a:latin typeface="Times New Roman" panose="02020603050405020304" pitchFamily="18" charset="0"/>
                <a:cs typeface="Times New Roman" panose="02020603050405020304" pitchFamily="18" charset="0"/>
              </a:rPr>
              <a:t>Conclusion</a:t>
            </a:r>
            <a:br>
              <a:rPr lang="fr-FR" sz="1800" dirty="0">
                <a:solidFill>
                  <a:schemeClr val="tx1"/>
                </a:solidFill>
                <a:latin typeface="Times New Roman" panose="02020603050405020304" pitchFamily="18" charset="0"/>
                <a:cs typeface="Times New Roman" panose="02020603050405020304" pitchFamily="18" charset="0"/>
              </a:rPr>
            </a:br>
            <a:endParaRPr lang="fr-FR"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fr-FR" sz="1800" dirty="0">
                <a:solidFill>
                  <a:srgbClr val="7030A0"/>
                </a:solidFill>
                <a:latin typeface="Times New Roman" panose="02020603050405020304" pitchFamily="18" charset="0"/>
                <a:cs typeface="Times New Roman" panose="02020603050405020304" pitchFamily="18" charset="0"/>
              </a:rPr>
              <a:t>Constats</a:t>
            </a:r>
          </a:p>
          <a:p>
            <a:r>
              <a:rPr lang="fr-FR" dirty="0">
                <a:solidFill>
                  <a:schemeClr val="tx1"/>
                </a:solidFill>
                <a:latin typeface="Times New Roman" panose="02020603050405020304" pitchFamily="18" charset="0"/>
                <a:cs typeface="Times New Roman" panose="02020603050405020304" pitchFamily="18" charset="0"/>
              </a:rPr>
              <a:t>Dans un travail collaboratif  : à l’issue de cette étude, nous constatons que les enseignants considèrent les e</a:t>
            </a:r>
            <a:r>
              <a:rPr lang="fr-FR" sz="1800" dirty="0">
                <a:solidFill>
                  <a:schemeClr val="tx1"/>
                </a:solidFill>
                <a:latin typeface="Times New Roman" panose="02020603050405020304" pitchFamily="18" charset="0"/>
                <a:cs typeface="Times New Roman" panose="02020603050405020304" pitchFamily="18" charset="0"/>
              </a:rPr>
              <a:t>rreurs des élèves comme un processus d’apprentissage et non comme des fautes</a:t>
            </a:r>
          </a:p>
          <a:p>
            <a:endParaRPr lang="fr-FR" dirty="0">
              <a:solidFill>
                <a:schemeClr val="tx1"/>
              </a:solidFill>
              <a:latin typeface="Times New Roman" panose="02020603050405020304" pitchFamily="18" charset="0"/>
              <a:cs typeface="Times New Roman" panose="02020603050405020304" pitchFamily="18" charset="0"/>
            </a:endParaRPr>
          </a:p>
          <a:p>
            <a:r>
              <a:rPr lang="fr-FR" sz="1800" dirty="0">
                <a:solidFill>
                  <a:schemeClr val="tx1"/>
                </a:solidFill>
                <a:latin typeface="Times New Roman" panose="02020603050405020304" pitchFamily="18" charset="0"/>
                <a:cs typeface="Times New Roman" panose="02020603050405020304" pitchFamily="18" charset="0"/>
              </a:rPr>
              <a:t>Les erreurs des élèves ne signifient pas échec d’apprentissage, </a:t>
            </a:r>
            <a:r>
              <a:rPr lang="fr-FR" sz="1800" i="1" dirty="0">
                <a:solidFill>
                  <a:schemeClr val="tx1"/>
                </a:solidFill>
                <a:latin typeface="Times New Roman" panose="02020603050405020304" pitchFamily="18" charset="0"/>
                <a:cs typeface="Times New Roman" panose="02020603050405020304" pitchFamily="18" charset="0"/>
              </a:rPr>
              <a:t>a contrario</a:t>
            </a:r>
            <a:r>
              <a:rPr lang="fr-FR" sz="1800" dirty="0">
                <a:solidFill>
                  <a:schemeClr val="tx1"/>
                </a:solidFill>
                <a:latin typeface="Times New Roman" panose="02020603050405020304" pitchFamily="18" charset="0"/>
                <a:cs typeface="Times New Roman" panose="02020603050405020304" pitchFamily="18" charset="0"/>
              </a:rPr>
              <a:t>, les traitements de ces erreurs sont une forme de mobilisation et de « constructions des savoirs » (Frisch, 2018)</a:t>
            </a:r>
          </a:p>
          <a:p>
            <a:endParaRPr lang="fr-FR" dirty="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fr-FR" dirty="0">
                <a:solidFill>
                  <a:srgbClr val="7030A0"/>
                </a:solidFill>
                <a:latin typeface="Times New Roman" panose="02020603050405020304" pitchFamily="18" charset="0"/>
                <a:cs typeface="Times New Roman" panose="02020603050405020304" pitchFamily="18" charset="0"/>
              </a:rPr>
              <a:t>Apports</a:t>
            </a:r>
          </a:p>
          <a:p>
            <a:endParaRPr lang="fr-FR" dirty="0">
              <a:solidFill>
                <a:srgbClr val="7030A0"/>
              </a:solidFill>
              <a:latin typeface="Times New Roman" panose="02020603050405020304" pitchFamily="18" charset="0"/>
              <a:cs typeface="Times New Roman" panose="02020603050405020304" pitchFamily="18" charset="0"/>
            </a:endParaRPr>
          </a:p>
          <a:p>
            <a:r>
              <a:rPr lang="fr-FR" sz="1800" dirty="0">
                <a:solidFill>
                  <a:schemeClr val="tx1"/>
                </a:solidFill>
                <a:latin typeface="Times New Roman" panose="02020603050405020304" pitchFamily="18" charset="0"/>
                <a:cs typeface="Times New Roman" panose="02020603050405020304" pitchFamily="18" charset="0"/>
              </a:rPr>
              <a:t>L’intelligence collective dans le cadre des traitements réels des erreurs conforte</a:t>
            </a:r>
            <a:r>
              <a:rPr lang="fr-FR" dirty="0">
                <a:solidFill>
                  <a:schemeClr val="tx1"/>
                </a:solidFill>
                <a:latin typeface="Times New Roman" panose="02020603050405020304" pitchFamily="18" charset="0"/>
                <a:cs typeface="Times New Roman" panose="02020603050405020304" pitchFamily="18" charset="0"/>
              </a:rPr>
              <a:t> </a:t>
            </a:r>
            <a:r>
              <a:rPr lang="fr-FR" sz="1800" dirty="0">
                <a:solidFill>
                  <a:schemeClr val="tx1"/>
                </a:solidFill>
                <a:latin typeface="Times New Roman" panose="02020603050405020304" pitchFamily="18" charset="0"/>
                <a:cs typeface="Times New Roman" panose="02020603050405020304" pitchFamily="18" charset="0"/>
              </a:rPr>
              <a:t>la posture réflexive de l’enseignant en situation mobilisatrice de travail et la considération que celui-ci apporte à l’élève ou à un groupe d’élèves face à un obstacle d’apprentissage dans une dimension didactique, épistémologique et psychologique</a:t>
            </a:r>
          </a:p>
          <a:p>
            <a:endParaRPr lang="fr-FR" sz="1800" b="1" dirty="0">
              <a:solidFill>
                <a:schemeClr val="tx1"/>
              </a:solidFill>
              <a:latin typeface="Times New Roman" panose="02020603050405020304" pitchFamily="18" charset="0"/>
              <a:cs typeface="Times New Roman" panose="02020603050405020304" pitchFamily="18" charset="0"/>
            </a:endParaRPr>
          </a:p>
          <a:p>
            <a:endParaRPr lang="fr-FR" b="1" dirty="0">
              <a:solidFill>
                <a:schemeClr val="tx1"/>
              </a:solidFill>
              <a:latin typeface="Times New Roman" panose="02020603050405020304" pitchFamily="18" charset="0"/>
              <a:cs typeface="Times New Roman" panose="02020603050405020304" pitchFamily="18" charset="0"/>
            </a:endParaRPr>
          </a:p>
          <a:p>
            <a:pPr algn="ctr"/>
            <a:br>
              <a:rPr lang="fr-FR" sz="1800" dirty="0">
                <a:solidFill>
                  <a:schemeClr val="tx1"/>
                </a:solidFill>
                <a:latin typeface="Times New Roman" panose="02020603050405020304" pitchFamily="18" charset="0"/>
                <a:cs typeface="Times New Roman" panose="02020603050405020304" pitchFamily="18" charset="0"/>
              </a:rPr>
            </a:br>
            <a:r>
              <a:rPr lang="fr-FR" sz="1800" dirty="0">
                <a:solidFill>
                  <a:schemeClr val="tx1"/>
                </a:solidFill>
                <a:latin typeface="Times New Roman" panose="02020603050405020304" pitchFamily="18" charset="0"/>
                <a:cs typeface="Times New Roman" panose="02020603050405020304" pitchFamily="18" charset="0"/>
              </a:rPr>
              <a:t> </a:t>
            </a:r>
            <a:br>
              <a:rPr lang="fr-FR" sz="1800" dirty="0">
                <a:latin typeface="Times New Roman" panose="02020603050405020304" pitchFamily="18" charset="0"/>
                <a:cs typeface="Times New Roman" panose="02020603050405020304" pitchFamily="18" charset="0"/>
              </a:rPr>
            </a:br>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r>
              <a:rPr lang="fr-FR" b="1" dirty="0">
                <a:solidFill>
                  <a:schemeClr val="tx1"/>
                </a:solidFill>
                <a:cs typeface="Times New Roman" panose="02020603050405020304" pitchFamily="18" charset="0"/>
              </a:rPr>
              <a:t>                                                                    </a:t>
            </a:r>
          </a:p>
          <a:p>
            <a:r>
              <a:rPr lang="fr-FR" b="1" dirty="0">
                <a:solidFill>
                  <a:schemeClr val="tx1"/>
                </a:solidFill>
                <a:cs typeface="Times New Roman" panose="02020603050405020304" pitchFamily="18" charset="0"/>
              </a:rPr>
              <a:t>                                                                             </a:t>
            </a: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endParaRPr lang="fr-FR" b="1" dirty="0">
              <a:solidFill>
                <a:schemeClr val="tx1"/>
              </a:solidFill>
              <a:cs typeface="Times New Roman" panose="02020603050405020304" pitchFamily="18" charset="0"/>
            </a:endParaRPr>
          </a:p>
          <a:p>
            <a:br>
              <a:rPr lang="fr-FR" sz="1400" dirty="0">
                <a:solidFill>
                  <a:schemeClr val="tx1"/>
                </a:solidFill>
                <a:cs typeface="Times New Roman" panose="02020603050405020304" pitchFamily="18" charset="0"/>
              </a:rPr>
            </a:br>
            <a:br>
              <a:rPr lang="fr-FR" sz="1400" dirty="0">
                <a:solidFill>
                  <a:schemeClr val="tx1"/>
                </a:solidFill>
                <a:cs typeface="Times New Roman" panose="02020603050405020304" pitchFamily="18" charset="0"/>
              </a:rPr>
            </a:br>
            <a:endParaRPr lang="fr-FR" sz="1400" dirty="0">
              <a:solidFill>
                <a:schemeClr val="tx1"/>
              </a:solidFill>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285750" indent="-285750" algn="ctr">
              <a:buFont typeface="Wingdings" panose="05000000000000000000" pitchFamily="2" charset="2"/>
              <a:buChar char="Ø"/>
            </a:pPr>
            <a:endParaRPr lang="fr-FR" sz="1400" b="1" dirty="0">
              <a:solidFill>
                <a:schemeClr val="tx1"/>
              </a:solidFill>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342900" indent="-342900" algn="ctr">
              <a:buFont typeface="Wingdings" panose="05000000000000000000" pitchFamily="2" charset="2"/>
              <a:buChar char="Ø"/>
            </a:pPr>
            <a:endParaRPr lang="fr-FR" sz="2000" b="1"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lgn="ctr">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a:p>
            <a:pPr marL="285750" indent="-285750" algn="ctr">
              <a:buFont typeface="Wingdings" panose="05000000000000000000" pitchFamily="2" charset="2"/>
              <a:buChar char="Ø"/>
            </a:pPr>
            <a:endParaRPr lang="fr-FR" dirty="0">
              <a:solidFill>
                <a:schemeClr val="tx1"/>
              </a:solidFill>
            </a:endParaRPr>
          </a:p>
        </p:txBody>
      </p:sp>
      <p:sp>
        <p:nvSpPr>
          <p:cNvPr id="3" name="Rectangle 2">
            <a:extLst>
              <a:ext uri="{FF2B5EF4-FFF2-40B4-BE49-F238E27FC236}">
                <a16:creationId xmlns:a16="http://schemas.microsoft.com/office/drawing/2014/main" id="{CEFED1C9-4082-42FD-BAC6-43326B5A4E40}"/>
              </a:ext>
            </a:extLst>
          </p:cNvPr>
          <p:cNvSpPr/>
          <p:nvPr/>
        </p:nvSpPr>
        <p:spPr>
          <a:xfrm>
            <a:off x="-1" y="766618"/>
            <a:ext cx="12099636" cy="55233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5" name="ZoneTexte 4">
            <a:extLst>
              <a:ext uri="{FF2B5EF4-FFF2-40B4-BE49-F238E27FC236}">
                <a16:creationId xmlns:a16="http://schemas.microsoft.com/office/drawing/2014/main" id="{743ED06F-E595-4FC5-BF58-827A6E34F852}"/>
              </a:ext>
            </a:extLst>
          </p:cNvPr>
          <p:cNvSpPr txBox="1"/>
          <p:nvPr/>
        </p:nvSpPr>
        <p:spPr>
          <a:xfrm>
            <a:off x="-2" y="148384"/>
            <a:ext cx="12192000" cy="523220"/>
          </a:xfrm>
          <a:prstGeom prst="rect">
            <a:avLst/>
          </a:prstGeom>
          <a:noFill/>
        </p:spPr>
        <p:txBody>
          <a:bodyPr wrap="square">
            <a:spAutoFit/>
          </a:bodyPr>
          <a:lstStyle/>
          <a:p>
            <a:pPr algn="ctr"/>
            <a:r>
              <a:rPr lang="fr-FR" sz="1400" dirty="0">
                <a:solidFill>
                  <a:srgbClr val="7030A0"/>
                </a:solidFill>
              </a:rPr>
              <a:t>4</a:t>
            </a:r>
            <a:r>
              <a:rPr lang="fr-FR" sz="1400" baseline="30000" dirty="0">
                <a:solidFill>
                  <a:srgbClr val="7030A0"/>
                </a:solidFill>
              </a:rPr>
              <a:t>ème</a:t>
            </a:r>
            <a:r>
              <a:rPr lang="fr-FR" sz="1400" dirty="0">
                <a:solidFill>
                  <a:srgbClr val="7030A0"/>
                </a:solidFill>
              </a:rPr>
              <a:t> colloque international « IDEKI Didactiques et métiers de l’humain » - Intelligence collective, Rapport(s) au(x) savoir(s) et professionnalisation, dans les métiers de l’humain et pour les métiers de l’humain </a:t>
            </a:r>
          </a:p>
        </p:txBody>
      </p:sp>
      <p:sp>
        <p:nvSpPr>
          <p:cNvPr id="6" name="ZoneTexte 5">
            <a:extLst>
              <a:ext uri="{FF2B5EF4-FFF2-40B4-BE49-F238E27FC236}">
                <a16:creationId xmlns:a16="http://schemas.microsoft.com/office/drawing/2014/main" id="{37CD489D-0DAB-4839-9AC8-BE0CFE67325E}"/>
              </a:ext>
            </a:extLst>
          </p:cNvPr>
          <p:cNvSpPr txBox="1"/>
          <p:nvPr/>
        </p:nvSpPr>
        <p:spPr>
          <a:xfrm>
            <a:off x="-1" y="6448006"/>
            <a:ext cx="12191999" cy="307777"/>
          </a:xfrm>
          <a:prstGeom prst="rect">
            <a:avLst/>
          </a:prstGeom>
          <a:noFill/>
        </p:spPr>
        <p:txBody>
          <a:bodyPr wrap="square">
            <a:spAutoFit/>
          </a:bodyPr>
          <a:lstStyle/>
          <a:p>
            <a:pPr algn="ctr"/>
            <a:r>
              <a:rPr lang="fr-FR" sz="1400" b="1" dirty="0">
                <a:solidFill>
                  <a:schemeClr val="accent5">
                    <a:lumMod val="60000"/>
                    <a:lumOff val="40000"/>
                  </a:schemeClr>
                </a:solidFill>
              </a:rPr>
              <a:t>URCA : Université de Reims-Champagne-Ardenne ; UL : Université de Lorraine</a:t>
            </a:r>
            <a:endParaRPr lang="fr-FR" sz="1400" dirty="0">
              <a:solidFill>
                <a:schemeClr val="accent5">
                  <a:lumMod val="60000"/>
                  <a:lumOff val="40000"/>
                </a:schemeClr>
              </a:solidFill>
            </a:endParaRPr>
          </a:p>
        </p:txBody>
      </p:sp>
    </p:spTree>
    <p:extLst>
      <p:ext uri="{BB962C8B-B14F-4D97-AF65-F5344CB8AC3E}">
        <p14:creationId xmlns:p14="http://schemas.microsoft.com/office/powerpoint/2010/main" val="2020719509"/>
      </p:ext>
    </p:extLst>
  </p:cSld>
  <p:clrMapOvr>
    <a:masterClrMapping/>
  </p:clrMapOvr>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614</TotalTime>
  <Words>2176</Words>
  <Application>Microsoft Office PowerPoint</Application>
  <PresentationFormat>Grand écran</PresentationFormat>
  <Paragraphs>957</Paragraphs>
  <Slides>12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Calibri</vt:lpstr>
      <vt:lpstr>Calibri Light</vt:lpstr>
      <vt:lpstr>Century Gothic</vt:lpstr>
      <vt:lpstr>Times New Roman</vt:lpstr>
      <vt:lpstr>Wingdings</vt:lpstr>
      <vt:lpstr>Rétrospective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maestro ..</dc:creator>
  <cp:lastModifiedBy>Jean-marc PARAGOT</cp:lastModifiedBy>
  <cp:revision>46</cp:revision>
  <dcterms:created xsi:type="dcterms:W3CDTF">2021-10-30T18:43:20Z</dcterms:created>
  <dcterms:modified xsi:type="dcterms:W3CDTF">2021-12-09T08:22:21Z</dcterms:modified>
</cp:coreProperties>
</file>